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2"/>
    <p:sldId id="326" r:id="rId3"/>
    <p:sldId id="313" r:id="rId4"/>
    <p:sldId id="324" r:id="rId5"/>
    <p:sldId id="299" r:id="rId6"/>
    <p:sldId id="314" r:id="rId7"/>
    <p:sldId id="315" r:id="rId8"/>
    <p:sldId id="316" r:id="rId9"/>
    <p:sldId id="317" r:id="rId10"/>
    <p:sldId id="333" r:id="rId11"/>
    <p:sldId id="332" r:id="rId12"/>
    <p:sldId id="323" r:id="rId13"/>
    <p:sldId id="319" r:id="rId14"/>
    <p:sldId id="334" r:id="rId15"/>
    <p:sldId id="325" r:id="rId16"/>
    <p:sldId id="32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7337"/>
    <a:srgbClr val="0D753E"/>
    <a:srgbClr val="1A814B"/>
    <a:srgbClr val="016F35"/>
    <a:srgbClr val="2F9589"/>
    <a:srgbClr val="247269"/>
    <a:srgbClr val="3BB7A8"/>
    <a:srgbClr val="2F9185"/>
    <a:srgbClr val="34A2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7" autoAdjust="0"/>
    <p:restoredTop sz="94559" autoAdjust="0"/>
  </p:normalViewPr>
  <p:slideViewPr>
    <p:cSldViewPr snapToGrid="0" showGuides="1">
      <p:cViewPr varScale="1">
        <p:scale>
          <a:sx n="57" d="100"/>
          <a:sy n="57" d="100"/>
        </p:scale>
        <p:origin x="68" y="4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2019/3/9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301490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906580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10</a:t>
            </a:fld>
            <a:endParaRPr lang="zh-CN" altLang="en-US"/>
          </a:p>
        </p:txBody>
      </p:sp>
    </p:spTree>
    <p:extLst>
      <p:ext uri="{BB962C8B-B14F-4D97-AF65-F5344CB8AC3E}">
        <p14:creationId xmlns:p14="http://schemas.microsoft.com/office/powerpoint/2010/main" val="320562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11</a:t>
            </a:fld>
            <a:endParaRPr lang="zh-CN" altLang="en-US"/>
          </a:p>
        </p:txBody>
      </p:sp>
    </p:spTree>
    <p:extLst>
      <p:ext uri="{BB962C8B-B14F-4D97-AF65-F5344CB8AC3E}">
        <p14:creationId xmlns:p14="http://schemas.microsoft.com/office/powerpoint/2010/main" val="333162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12</a:t>
            </a:fld>
            <a:endParaRPr lang="zh-CN" altLang="en-US"/>
          </a:p>
        </p:txBody>
      </p:sp>
    </p:spTree>
    <p:extLst>
      <p:ext uri="{BB962C8B-B14F-4D97-AF65-F5344CB8AC3E}">
        <p14:creationId xmlns:p14="http://schemas.microsoft.com/office/powerpoint/2010/main" val="16707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13</a:t>
            </a:fld>
            <a:endParaRPr lang="zh-CN" altLang="en-US"/>
          </a:p>
        </p:txBody>
      </p:sp>
    </p:spTree>
    <p:extLst>
      <p:ext uri="{BB962C8B-B14F-4D97-AF65-F5344CB8AC3E}">
        <p14:creationId xmlns:p14="http://schemas.microsoft.com/office/powerpoint/2010/main" val="301764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14</a:t>
            </a:fld>
            <a:endParaRPr lang="zh-CN" altLang="en-US"/>
          </a:p>
        </p:txBody>
      </p:sp>
    </p:spTree>
    <p:extLst>
      <p:ext uri="{BB962C8B-B14F-4D97-AF65-F5344CB8AC3E}">
        <p14:creationId xmlns:p14="http://schemas.microsoft.com/office/powerpoint/2010/main" val="3683101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15</a:t>
            </a:fld>
            <a:endParaRPr lang="zh-CN" altLang="en-US"/>
          </a:p>
        </p:txBody>
      </p:sp>
    </p:spTree>
    <p:extLst>
      <p:ext uri="{BB962C8B-B14F-4D97-AF65-F5344CB8AC3E}">
        <p14:creationId xmlns:p14="http://schemas.microsoft.com/office/powerpoint/2010/main" val="88654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16</a:t>
            </a:fld>
            <a:endParaRPr lang="zh-CN" altLang="en-US"/>
          </a:p>
        </p:txBody>
      </p:sp>
    </p:spTree>
    <p:extLst>
      <p:ext uri="{BB962C8B-B14F-4D97-AF65-F5344CB8AC3E}">
        <p14:creationId xmlns:p14="http://schemas.microsoft.com/office/powerpoint/2010/main" val="1443532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a:t>
            </a:fld>
            <a:endParaRPr lang="zh-CN" altLang="en-US"/>
          </a:p>
        </p:txBody>
      </p:sp>
    </p:spTree>
    <p:extLst>
      <p:ext uri="{BB962C8B-B14F-4D97-AF65-F5344CB8AC3E}">
        <p14:creationId xmlns:p14="http://schemas.microsoft.com/office/powerpoint/2010/main" val="1536822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3</a:t>
            </a:fld>
            <a:endParaRPr lang="zh-CN" altLang="en-US"/>
          </a:p>
        </p:txBody>
      </p:sp>
    </p:spTree>
    <p:extLst>
      <p:ext uri="{BB962C8B-B14F-4D97-AF65-F5344CB8AC3E}">
        <p14:creationId xmlns:p14="http://schemas.microsoft.com/office/powerpoint/2010/main" val="319088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a:t>
            </a:fld>
            <a:endParaRPr lang="zh-CN" altLang="en-US"/>
          </a:p>
        </p:txBody>
      </p:sp>
    </p:spTree>
    <p:extLst>
      <p:ext uri="{BB962C8B-B14F-4D97-AF65-F5344CB8AC3E}">
        <p14:creationId xmlns:p14="http://schemas.microsoft.com/office/powerpoint/2010/main" val="170523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5</a:t>
            </a:fld>
            <a:endParaRPr lang="zh-CN" altLang="en-US"/>
          </a:p>
        </p:txBody>
      </p:sp>
    </p:spTree>
    <p:extLst>
      <p:ext uri="{BB962C8B-B14F-4D97-AF65-F5344CB8AC3E}">
        <p14:creationId xmlns:p14="http://schemas.microsoft.com/office/powerpoint/2010/main" val="68774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6</a:t>
            </a:fld>
            <a:endParaRPr lang="zh-CN" altLang="en-US"/>
          </a:p>
        </p:txBody>
      </p:sp>
    </p:spTree>
    <p:extLst>
      <p:ext uri="{BB962C8B-B14F-4D97-AF65-F5344CB8AC3E}">
        <p14:creationId xmlns:p14="http://schemas.microsoft.com/office/powerpoint/2010/main" val="74088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7</a:t>
            </a:fld>
            <a:endParaRPr lang="zh-CN" altLang="en-US"/>
          </a:p>
        </p:txBody>
      </p:sp>
    </p:spTree>
    <p:extLst>
      <p:ext uri="{BB962C8B-B14F-4D97-AF65-F5344CB8AC3E}">
        <p14:creationId xmlns:p14="http://schemas.microsoft.com/office/powerpoint/2010/main" val="116268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8</a:t>
            </a:fld>
            <a:endParaRPr lang="zh-CN" altLang="en-US"/>
          </a:p>
        </p:txBody>
      </p:sp>
    </p:spTree>
    <p:extLst>
      <p:ext uri="{BB962C8B-B14F-4D97-AF65-F5344CB8AC3E}">
        <p14:creationId xmlns:p14="http://schemas.microsoft.com/office/powerpoint/2010/main" val="3825870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9</a:t>
            </a:fld>
            <a:endParaRPr lang="zh-CN" altLang="en-US"/>
          </a:p>
        </p:txBody>
      </p:sp>
    </p:spTree>
    <p:extLst>
      <p:ext uri="{BB962C8B-B14F-4D97-AF65-F5344CB8AC3E}">
        <p14:creationId xmlns:p14="http://schemas.microsoft.com/office/powerpoint/2010/main" val="1242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2019/3/9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D48EA-59BB-4344-971F-683C2122EAB5}" type="datetimeFigureOut">
              <a:rPr lang="zh-CN" altLang="en-US" smtClean="0"/>
              <a:pPr/>
              <a:t>2019/3/9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0FF5-8216-40C8-BE9B-D7287F5820E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79" y="4827"/>
            <a:ext cx="12274379" cy="6848346"/>
          </a:xfrm>
          <a:prstGeom prst="rect">
            <a:avLst/>
          </a:prstGeom>
          <a:solidFill>
            <a:schemeClr val="bg1"/>
          </a:solidFill>
          <a:effectLst>
            <a:glow rad="25400">
              <a:schemeClr val="accent1">
                <a:alpha val="40000"/>
              </a:schemeClr>
            </a:glow>
          </a:effec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90210"/>
            <a:ext cx="12192000" cy="1467789"/>
          </a:xfrm>
          <a:prstGeom prst="rect">
            <a:avLst/>
          </a:prstGeom>
        </p:spPr>
      </p:pic>
      <p:sp>
        <p:nvSpPr>
          <p:cNvPr id="32" name="文本框 6"/>
          <p:cNvSpPr txBox="1"/>
          <p:nvPr/>
        </p:nvSpPr>
        <p:spPr>
          <a:xfrm>
            <a:off x="-82379" y="5752364"/>
            <a:ext cx="1227437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答辩</a:t>
            </a:r>
            <a:r>
              <a:rPr lang="zh-CN" altLang="en-US" sz="2000" b="1" dirty="0">
                <a:solidFill>
                  <a:schemeClr val="bg1"/>
                </a:solidFill>
                <a:latin typeface="微软雅黑" panose="020B0503020204020204" pitchFamily="34" charset="-122"/>
                <a:ea typeface="微软雅黑" panose="020B0503020204020204" pitchFamily="34" charset="-122"/>
              </a:rPr>
              <a:t>人</a:t>
            </a:r>
            <a:r>
              <a:rPr lang="zh-CN" altLang="en-US" sz="2000" b="1" dirty="0" smtClean="0">
                <a:solidFill>
                  <a:schemeClr val="bg1"/>
                </a:solidFill>
                <a:latin typeface="微软雅黑" panose="020B0503020204020204" pitchFamily="34" charset="-122"/>
                <a:ea typeface="微软雅黑" panose="020B0503020204020204" pitchFamily="34" charset="-122"/>
              </a:rPr>
              <a:t>：黄彭志</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小组成员</a:t>
            </a:r>
            <a:r>
              <a:rPr lang="zh-CN" altLang="en-US" sz="2000" b="1" dirty="0">
                <a:solidFill>
                  <a:schemeClr val="bg1"/>
                </a:solidFill>
                <a:latin typeface="微软雅黑" panose="020B0503020204020204" pitchFamily="34" charset="-122"/>
                <a:ea typeface="微软雅黑" panose="020B0503020204020204" pitchFamily="34" charset="-122"/>
              </a:rPr>
              <a:t>：辛瑞  </a:t>
            </a:r>
            <a:r>
              <a:rPr lang="zh-CN" altLang="en-US" sz="2000" b="1" dirty="0" smtClean="0">
                <a:solidFill>
                  <a:schemeClr val="bg1"/>
                </a:solidFill>
                <a:latin typeface="微软雅黑" panose="020B0503020204020204" pitchFamily="34" charset="-122"/>
                <a:ea typeface="微软雅黑" panose="020B0503020204020204" pitchFamily="34" charset="-122"/>
              </a:rPr>
              <a:t>翟华振  熊</a:t>
            </a:r>
            <a:r>
              <a:rPr lang="zh-CN" altLang="en-US" sz="2000" b="1" dirty="0">
                <a:solidFill>
                  <a:schemeClr val="bg1"/>
                </a:solidFill>
                <a:latin typeface="微软雅黑" panose="020B0503020204020204" pitchFamily="34" charset="-122"/>
                <a:ea typeface="微软雅黑" panose="020B0503020204020204" pitchFamily="34" charset="-122"/>
              </a:rPr>
              <a:t>子臣</a:t>
            </a: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79" y="-31953"/>
            <a:ext cx="1810971" cy="1810971"/>
          </a:xfrm>
          <a:prstGeom prst="rect">
            <a:avLst/>
          </a:prstGeom>
        </p:spPr>
      </p:pic>
      <p:sp>
        <p:nvSpPr>
          <p:cNvPr id="5" name="文本框 4"/>
          <p:cNvSpPr txBox="1"/>
          <p:nvPr/>
        </p:nvSpPr>
        <p:spPr>
          <a:xfrm>
            <a:off x="2948742" y="4458257"/>
            <a:ext cx="6282074" cy="553998"/>
          </a:xfrm>
          <a:prstGeom prst="rect">
            <a:avLst/>
          </a:prstGeom>
          <a:noFill/>
        </p:spPr>
        <p:txBody>
          <a:bodyPr wrap="square" rtlCol="0">
            <a:spAutoFit/>
          </a:bodyPr>
          <a:lstStyle/>
          <a:p>
            <a:r>
              <a:rPr lang="zh-CN" altLang="zh-CN" sz="3000" b="1" dirty="0" smtClean="0">
                <a:solidFill>
                  <a:srgbClr val="016F35"/>
                </a:solidFill>
                <a:latin typeface="微软雅黑 Light" panose="020B0502040204020203" pitchFamily="34" charset="-122"/>
                <a:ea typeface="微软雅黑 Light" panose="020B0502040204020203" pitchFamily="34" charset="-122"/>
              </a:rPr>
              <a:t>畜禽养殖场</a:t>
            </a:r>
            <a:r>
              <a:rPr lang="zh-CN" altLang="zh-CN" sz="3000" b="1" dirty="0">
                <a:solidFill>
                  <a:srgbClr val="016F35"/>
                </a:solidFill>
                <a:latin typeface="微软雅黑 Light" panose="020B0502040204020203" pitchFamily="34" charset="-122"/>
                <a:ea typeface="微软雅黑 Light" panose="020B0502040204020203" pitchFamily="34" charset="-122"/>
              </a:rPr>
              <a:t>环境全区域智能监测平台</a:t>
            </a:r>
            <a:endParaRPr lang="zh-CN" altLang="en-US" sz="3000" b="1" dirty="0">
              <a:solidFill>
                <a:srgbClr val="016F35"/>
              </a:solidFill>
              <a:latin typeface="微软雅黑 Light" panose="020B0502040204020203" pitchFamily="34" charset="-122"/>
              <a:ea typeface="微软雅黑 Light" panose="020B0502040204020203" pitchFamily="34" charset="-122"/>
            </a:endParaRPr>
          </a:p>
        </p:txBody>
      </p:sp>
      <p:sp>
        <p:nvSpPr>
          <p:cNvPr id="10" name="矩形 9"/>
          <p:cNvSpPr/>
          <p:nvPr/>
        </p:nvSpPr>
        <p:spPr>
          <a:xfrm>
            <a:off x="2961185" y="4997287"/>
            <a:ext cx="6269630" cy="45719"/>
          </a:xfrm>
          <a:prstGeom prst="rect">
            <a:avLst/>
          </a:prstGeom>
          <a:solidFill>
            <a:srgbClr val="016F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778859" y="301009"/>
            <a:ext cx="4634282" cy="882293"/>
          </a:xfrm>
          <a:prstGeom prst="rect">
            <a:avLst/>
          </a:prstGeom>
        </p:spPr>
        <p:txBody>
          <a:bodyPr wrap="none">
            <a:spAutoFit/>
          </a:bodyPr>
          <a:lstStyle/>
          <a:p>
            <a:pPr marL="353695" algn="ctr">
              <a:spcAft>
                <a:spcPts val="400"/>
              </a:spcAft>
            </a:pPr>
            <a:r>
              <a:rPr lang="zh-CN" altLang="zh-CN" sz="2400" kern="100" dirty="0" smtClean="0">
                <a:solidFill>
                  <a:srgbClr val="1A814B"/>
                </a:solidFill>
                <a:latin typeface="微软雅黑" panose="020B0503020204020204" pitchFamily="34" charset="-122"/>
                <a:ea typeface="微软雅黑" panose="020B0503020204020204" pitchFamily="34" charset="-122"/>
                <a:cs typeface="Times New Roman" panose="02020603050405020304" pitchFamily="18" charset="0"/>
              </a:rPr>
              <a:t>第十二届</a:t>
            </a:r>
            <a:r>
              <a:rPr lang="en-US" altLang="zh-CN" sz="2400" kern="100" dirty="0" smtClean="0">
                <a:solidFill>
                  <a:srgbClr val="1A814B"/>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solidFill>
                  <a:srgbClr val="1A814B"/>
                </a:solidFill>
                <a:latin typeface="微软雅黑" panose="020B0503020204020204" pitchFamily="34" charset="-122"/>
                <a:ea typeface="微软雅黑" panose="020B0503020204020204" pitchFamily="34" charset="-122"/>
                <a:cs typeface="Times New Roman" panose="02020603050405020304" pitchFamily="18" charset="0"/>
              </a:rPr>
              <a:t>神农杯</a:t>
            </a:r>
            <a:r>
              <a:rPr lang="en-US" altLang="zh-CN" sz="2400" kern="100" dirty="0" smtClean="0">
                <a:solidFill>
                  <a:srgbClr val="1A814B"/>
                </a:solidFill>
                <a:latin typeface="微软雅黑" panose="020B0503020204020204" pitchFamily="34" charset="-122"/>
                <a:ea typeface="微软雅黑" panose="020B0503020204020204" pitchFamily="34" charset="-122"/>
                <a:cs typeface="Times New Roman" panose="02020603050405020304" pitchFamily="18" charset="0"/>
              </a:rPr>
              <a:t>”</a:t>
            </a:r>
          </a:p>
          <a:p>
            <a:pPr marL="353695" algn="ctr">
              <a:spcAft>
                <a:spcPts val="400"/>
              </a:spcAft>
            </a:pPr>
            <a:r>
              <a:rPr lang="zh-CN" altLang="zh-CN" sz="2400" kern="100" dirty="0" smtClean="0">
                <a:solidFill>
                  <a:srgbClr val="1A814B"/>
                </a:solidFill>
                <a:latin typeface="微软雅黑" panose="020B0503020204020204" pitchFamily="34" charset="-122"/>
                <a:ea typeface="微软雅黑" panose="020B0503020204020204" pitchFamily="34" charset="-122"/>
                <a:cs typeface="Times New Roman" panose="02020603050405020304" pitchFamily="18" charset="0"/>
              </a:rPr>
              <a:t>大学生</a:t>
            </a:r>
            <a:r>
              <a:rPr lang="zh-CN" altLang="zh-CN" sz="2400" kern="100" dirty="0">
                <a:solidFill>
                  <a:srgbClr val="1A814B"/>
                </a:solidFill>
                <a:latin typeface="微软雅黑" panose="020B0503020204020204" pitchFamily="34" charset="-122"/>
                <a:ea typeface="微软雅黑" panose="020B0503020204020204" pitchFamily="34" charset="-122"/>
                <a:cs typeface="Times New Roman" panose="02020603050405020304" pitchFamily="18" charset="0"/>
              </a:rPr>
              <a:t>课外学术科技作品竞赛 </a:t>
            </a: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214" y="2384135"/>
            <a:ext cx="3172644" cy="2658871"/>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8094" y="1069656"/>
            <a:ext cx="2395811" cy="3383775"/>
          </a:xfrm>
          <a:prstGeom prst="rect">
            <a:avLst/>
          </a:prstGeom>
        </p:spPr>
      </p:pic>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0262" y="1980448"/>
            <a:ext cx="4330709" cy="2304207"/>
          </a:xfrm>
          <a:prstGeom prst="rect">
            <a:avLst/>
          </a:prstGeom>
        </p:spPr>
      </p:pic>
      <p:pic>
        <p:nvPicPr>
          <p:cNvPr id="9"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86943" y="1447192"/>
            <a:ext cx="1696012" cy="102945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080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所用技术</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17" name="文本框 16"/>
          <p:cNvSpPr txBox="1"/>
          <p:nvPr/>
        </p:nvSpPr>
        <p:spPr>
          <a:xfrm>
            <a:off x="14972" y="2432917"/>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主体内容</a:t>
            </a:r>
          </a:p>
        </p:txBody>
      </p:sp>
      <p:sp>
        <p:nvSpPr>
          <p:cNvPr id="19" name="文本框 18"/>
          <p:cNvSpPr txBox="1"/>
          <p:nvPr/>
        </p:nvSpPr>
        <p:spPr>
          <a:xfrm>
            <a:off x="14972" y="3909161"/>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应用技术</a:t>
            </a:r>
          </a:p>
        </p:txBody>
      </p:sp>
      <p:sp>
        <p:nvSpPr>
          <p:cNvPr id="20" name="文本框 19"/>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5400000">
            <a:off x="1830614" y="4060242"/>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五边形 21"/>
          <p:cNvSpPr/>
          <p:nvPr/>
        </p:nvSpPr>
        <p:spPr>
          <a:xfrm>
            <a:off x="4726980" y="250138"/>
            <a:ext cx="2476708"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传感器集成技术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8508380" y="3802566"/>
            <a:ext cx="3202973" cy="2530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固定点传感器集成了</a:t>
            </a:r>
            <a:r>
              <a:rPr lang="en-US" altLang="zh-CN" b="1" dirty="0" smtClean="0">
                <a:solidFill>
                  <a:srgbClr val="017337"/>
                </a:solidFill>
                <a:latin typeface="微软雅黑" panose="020B0503020204020204" pitchFamily="34" charset="-122"/>
                <a:ea typeface="微软雅黑" panose="020B0503020204020204" pitchFamily="34" charset="-122"/>
              </a:rPr>
              <a:t>CO2</a:t>
            </a:r>
            <a:r>
              <a:rPr lang="zh-CN" altLang="en-US" b="1" dirty="0" smtClean="0">
                <a:solidFill>
                  <a:srgbClr val="017337"/>
                </a:solidFill>
                <a:latin typeface="微软雅黑" panose="020B0503020204020204" pitchFamily="34" charset="-122"/>
                <a:ea typeface="微软雅黑" panose="020B0503020204020204" pitchFamily="34" charset="-122"/>
              </a:rPr>
              <a:t>、</a:t>
            </a:r>
            <a:r>
              <a:rPr lang="en-US" altLang="zh-CN" b="1" dirty="0" smtClean="0">
                <a:solidFill>
                  <a:srgbClr val="017337"/>
                </a:solidFill>
                <a:latin typeface="微软雅黑" panose="020B0503020204020204" pitchFamily="34" charset="-122"/>
                <a:ea typeface="微软雅黑" panose="020B0503020204020204" pitchFamily="34" charset="-122"/>
              </a:rPr>
              <a:t>CO</a:t>
            </a:r>
            <a:r>
              <a:rPr lang="zh-CN" altLang="en-US" b="1" dirty="0" smtClean="0">
                <a:solidFill>
                  <a:srgbClr val="017337"/>
                </a:solidFill>
                <a:latin typeface="微软雅黑" panose="020B0503020204020204" pitchFamily="34" charset="-122"/>
                <a:ea typeface="微软雅黑" panose="020B0503020204020204" pitchFamily="34" charset="-122"/>
              </a:rPr>
              <a:t>、</a:t>
            </a:r>
            <a:r>
              <a:rPr lang="en-US" altLang="zh-CN" b="1" dirty="0" smtClean="0">
                <a:solidFill>
                  <a:srgbClr val="017337"/>
                </a:solidFill>
                <a:latin typeface="微软雅黑" panose="020B0503020204020204" pitchFamily="34" charset="-122"/>
                <a:ea typeface="微软雅黑" panose="020B0503020204020204" pitchFamily="34" charset="-122"/>
              </a:rPr>
              <a:t>H2S</a:t>
            </a:r>
            <a:r>
              <a:rPr lang="zh-CN" altLang="en-US" b="1" dirty="0" smtClean="0">
                <a:solidFill>
                  <a:srgbClr val="017337"/>
                </a:solidFill>
                <a:latin typeface="微软雅黑" panose="020B0503020204020204" pitchFamily="34" charset="-122"/>
                <a:ea typeface="微软雅黑" panose="020B0503020204020204" pitchFamily="34" charset="-122"/>
              </a:rPr>
              <a:t>、</a:t>
            </a:r>
            <a:r>
              <a:rPr lang="en-US" altLang="zh-CN" b="1" dirty="0" smtClean="0">
                <a:solidFill>
                  <a:srgbClr val="017337"/>
                </a:solidFill>
                <a:latin typeface="微软雅黑" panose="020B0503020204020204" pitchFamily="34" charset="-122"/>
                <a:ea typeface="微软雅黑" panose="020B0503020204020204" pitchFamily="34" charset="-122"/>
              </a:rPr>
              <a:t>NH3</a:t>
            </a:r>
            <a:r>
              <a:rPr lang="zh-CN" altLang="en-US" b="1" dirty="0" smtClean="0">
                <a:solidFill>
                  <a:srgbClr val="017337"/>
                </a:solidFill>
                <a:latin typeface="微软雅黑" panose="020B0503020204020204" pitchFamily="34" charset="-122"/>
                <a:ea typeface="微软雅黑" panose="020B0503020204020204" pitchFamily="34" charset="-122"/>
              </a:rPr>
              <a:t>、</a:t>
            </a:r>
            <a:r>
              <a:rPr lang="en-US" altLang="zh-CN" b="1" dirty="0" smtClean="0">
                <a:solidFill>
                  <a:srgbClr val="017337"/>
                </a:solidFill>
                <a:latin typeface="微软雅黑" panose="020B0503020204020204" pitchFamily="34" charset="-122"/>
                <a:ea typeface="微软雅黑" panose="020B0503020204020204" pitchFamily="34" charset="-122"/>
              </a:rPr>
              <a:t>PM2.5 PM10</a:t>
            </a:r>
            <a:r>
              <a:rPr lang="zh-CN" altLang="en-US" b="1" dirty="0" smtClean="0">
                <a:solidFill>
                  <a:srgbClr val="017337"/>
                </a:solidFill>
                <a:latin typeface="微软雅黑" panose="020B0503020204020204" pitchFamily="34" charset="-122"/>
                <a:ea typeface="微软雅黑" panose="020B0503020204020204" pitchFamily="34" charset="-122"/>
              </a:rPr>
              <a:t>、温度、湿度、光照等八种传感器，多种传感器数据通过</a:t>
            </a:r>
            <a:r>
              <a:rPr lang="en-US" altLang="zh-CN" b="1" dirty="0" smtClean="0">
                <a:solidFill>
                  <a:srgbClr val="017337"/>
                </a:solidFill>
                <a:latin typeface="微软雅黑" panose="020B0503020204020204" pitchFamily="34" charset="-122"/>
                <a:ea typeface="微软雅黑" panose="020B0503020204020204" pitchFamily="34" charset="-122"/>
              </a:rPr>
              <a:t>74ls151</a:t>
            </a:r>
            <a:r>
              <a:rPr lang="zh-CN" altLang="en-US" b="1" dirty="0" smtClean="0">
                <a:solidFill>
                  <a:srgbClr val="017337"/>
                </a:solidFill>
                <a:latin typeface="微软雅黑" panose="020B0503020204020204" pitchFamily="34" charset="-122"/>
                <a:ea typeface="微软雅黑" panose="020B0503020204020204" pitchFamily="34" charset="-122"/>
              </a:rPr>
              <a:t>八选一芯片实现与串口的轮流通信</a:t>
            </a:r>
            <a:r>
              <a:rPr lang="zh-CN" altLang="en-US" b="1" dirty="0">
                <a:solidFill>
                  <a:srgbClr val="017337"/>
                </a:solidFill>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515" y="250138"/>
            <a:ext cx="3709415" cy="334192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495" y="1313410"/>
            <a:ext cx="7728690" cy="5191501"/>
          </a:xfrm>
          <a:prstGeom prst="rect">
            <a:avLst/>
          </a:prstGeom>
        </p:spPr>
      </p:pic>
    </p:spTree>
    <p:extLst>
      <p:ext uri="{BB962C8B-B14F-4D97-AF65-F5344CB8AC3E}">
        <p14:creationId xmlns:p14="http://schemas.microsoft.com/office/powerpoint/2010/main" val="22461201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4647"/>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所用技术</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79" y="250138"/>
            <a:ext cx="364758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无线传输与大数据处理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108" y="1257449"/>
            <a:ext cx="6544115" cy="5198967"/>
          </a:xfrm>
          <a:prstGeom prst="rect">
            <a:avLst/>
          </a:prstGeom>
        </p:spPr>
      </p:pic>
      <p:sp>
        <p:nvSpPr>
          <p:cNvPr id="24" name="矩形 23"/>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7284" y="4125952"/>
            <a:ext cx="2664069" cy="22066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传感器数据在云端自动分析成图，使用户更加直观。同时通过观察气体变化，可以找出养殖场内的重要节点，为后期优化设计提供方案。</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17" name="文本框 16"/>
          <p:cNvSpPr txBox="1"/>
          <p:nvPr/>
        </p:nvSpPr>
        <p:spPr>
          <a:xfrm>
            <a:off x="14972" y="2432917"/>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主体内容</a:t>
            </a:r>
          </a:p>
        </p:txBody>
      </p:sp>
      <p:sp>
        <p:nvSpPr>
          <p:cNvPr id="19" name="文本框 18"/>
          <p:cNvSpPr txBox="1"/>
          <p:nvPr/>
        </p:nvSpPr>
        <p:spPr>
          <a:xfrm>
            <a:off x="14972" y="3909161"/>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应用技术</a:t>
            </a:r>
          </a:p>
        </p:txBody>
      </p:sp>
      <p:sp>
        <p:nvSpPr>
          <p:cNvPr id="20" name="文本框 19"/>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21" name="等腰三角形 20"/>
          <p:cNvSpPr/>
          <p:nvPr/>
        </p:nvSpPr>
        <p:spPr>
          <a:xfrm rot="5400000">
            <a:off x="1830614" y="4060242"/>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3433" y="1414403"/>
            <a:ext cx="1771420" cy="1275861"/>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0135" y="4668932"/>
            <a:ext cx="2228796" cy="1410644"/>
          </a:xfrm>
          <a:prstGeom prst="rect">
            <a:avLst/>
          </a:prstGeom>
        </p:spPr>
      </p:pic>
      <p:cxnSp>
        <p:nvCxnSpPr>
          <p:cNvPr id="6" name="直接箭头连接符 5"/>
          <p:cNvCxnSpPr/>
          <p:nvPr/>
        </p:nvCxnSpPr>
        <p:spPr>
          <a:xfrm flipH="1">
            <a:off x="3539343" y="2559409"/>
            <a:ext cx="1" cy="2131337"/>
          </a:xfrm>
          <a:prstGeom prst="straightConnector1">
            <a:avLst/>
          </a:prstGeom>
          <a:ln w="57150">
            <a:solidFill>
              <a:srgbClr val="017337"/>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619039" y="2577485"/>
            <a:ext cx="492443" cy="1887696"/>
          </a:xfrm>
          <a:prstGeom prst="rect">
            <a:avLst/>
          </a:prstGeom>
          <a:noFill/>
        </p:spPr>
        <p:txBody>
          <a:bodyPr vert="eaVert" wrap="none" rtlCol="0">
            <a:spAutoFit/>
          </a:bodyPr>
          <a:lstStyle/>
          <a:p>
            <a:r>
              <a:rPr lang="zh-CN" altLang="en-US" sz="2000" dirty="0" smtClean="0">
                <a:solidFill>
                  <a:srgbClr val="017337"/>
                </a:solidFill>
                <a:latin typeface="微软雅黑" panose="020B0503020204020204" pitchFamily="34" charset="-122"/>
                <a:ea typeface="微软雅黑" panose="020B0503020204020204" pitchFamily="34" charset="-122"/>
              </a:rPr>
              <a:t>传感器数据传输</a:t>
            </a:r>
            <a:endParaRPr lang="zh-CN" altLang="en-US" sz="2000" dirty="0">
              <a:solidFill>
                <a:srgbClr val="017337"/>
              </a:solidFill>
              <a:latin typeface="微软雅黑" panose="020B0503020204020204" pitchFamily="34" charset="-122"/>
              <a:ea typeface="微软雅黑" panose="020B0503020204020204" pitchFamily="34" charset="-122"/>
            </a:endParaRPr>
          </a:p>
        </p:txBody>
      </p:sp>
      <p:sp>
        <p:nvSpPr>
          <p:cNvPr id="5" name="文本框 4"/>
          <p:cNvSpPr txBox="1"/>
          <p:nvPr/>
        </p:nvSpPr>
        <p:spPr>
          <a:xfrm flipH="1">
            <a:off x="2633433" y="6197274"/>
            <a:ext cx="1865987"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（云端服务器）</a:t>
            </a:r>
          </a:p>
        </p:txBody>
      </p:sp>
      <p:sp>
        <p:nvSpPr>
          <p:cNvPr id="7" name="文本框 6"/>
          <p:cNvSpPr txBox="1"/>
          <p:nvPr/>
        </p:nvSpPr>
        <p:spPr>
          <a:xfrm flipH="1">
            <a:off x="2947738" y="1063383"/>
            <a:ext cx="157768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WiFi</a:t>
            </a:r>
            <a:r>
              <a:rPr lang="zh-CN" altLang="en-US" sz="2000" dirty="0" smtClean="0">
                <a:latin typeface="微软雅黑" panose="020B0503020204020204" pitchFamily="34" charset="-122"/>
                <a:ea typeface="微软雅黑" panose="020B0503020204020204" pitchFamily="34" charset="-122"/>
              </a:rPr>
              <a:t>模块）</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73832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所用技术</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79" y="250138"/>
            <a:ext cx="3881761"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PC</a:t>
            </a:r>
            <a:r>
              <a:rPr lang="zh-CN" altLang="en-US" sz="2400" b="1" dirty="0" smtClean="0">
                <a:solidFill>
                  <a:schemeClr val="bg1"/>
                </a:solidFill>
                <a:latin typeface="微软雅黑" panose="020B0503020204020204" pitchFamily="34" charset="-122"/>
                <a:ea typeface="微软雅黑" panose="020B0503020204020204" pitchFamily="34" charset="-122"/>
              </a:rPr>
              <a:t>端与手机</a:t>
            </a:r>
            <a:r>
              <a:rPr lang="en-US" altLang="zh-CN" sz="2400" b="1" dirty="0" smtClean="0">
                <a:solidFill>
                  <a:schemeClr val="bg1"/>
                </a:solidFill>
                <a:latin typeface="微软雅黑" panose="020B0503020204020204" pitchFamily="34" charset="-122"/>
                <a:ea typeface="微软雅黑" panose="020B0503020204020204" pitchFamily="34" charset="-122"/>
              </a:rPr>
              <a:t>APP</a:t>
            </a:r>
            <a:r>
              <a:rPr lang="zh-CN" altLang="en-US" sz="2400" b="1" dirty="0" smtClean="0">
                <a:solidFill>
                  <a:schemeClr val="bg1"/>
                </a:solidFill>
                <a:latin typeface="微软雅黑" panose="020B0503020204020204" pitchFamily="34" charset="-122"/>
                <a:ea typeface="微软雅黑" panose="020B0503020204020204" pitchFamily="34" charset="-122"/>
              </a:rPr>
              <a:t>遥控技术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7528142" y="4983404"/>
            <a:ext cx="4183211" cy="15471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该项目遥控部分集成了手机</a:t>
            </a:r>
            <a:r>
              <a:rPr lang="en-US" altLang="zh-CN" b="1" dirty="0" smtClean="0">
                <a:solidFill>
                  <a:srgbClr val="017337"/>
                </a:solidFill>
                <a:latin typeface="微软雅黑" panose="020B0503020204020204" pitchFamily="34" charset="-122"/>
                <a:ea typeface="微软雅黑" panose="020B0503020204020204" pitchFamily="34" charset="-122"/>
              </a:rPr>
              <a:t>APP</a:t>
            </a:r>
            <a:r>
              <a:rPr lang="zh-CN" altLang="en-US" b="1" dirty="0" smtClean="0">
                <a:solidFill>
                  <a:srgbClr val="017337"/>
                </a:solidFill>
                <a:latin typeface="微软雅黑" panose="020B0503020204020204" pitchFamily="34" charset="-122"/>
                <a:ea typeface="微软雅黑" panose="020B0503020204020204" pitchFamily="34" charset="-122"/>
              </a:rPr>
              <a:t>与</a:t>
            </a:r>
            <a:r>
              <a:rPr lang="en-US" altLang="zh-CN" b="1" dirty="0" smtClean="0">
                <a:solidFill>
                  <a:srgbClr val="017337"/>
                </a:solidFill>
                <a:latin typeface="微软雅黑" panose="020B0503020204020204" pitchFamily="34" charset="-122"/>
                <a:ea typeface="微软雅黑" panose="020B0503020204020204" pitchFamily="34" charset="-122"/>
              </a:rPr>
              <a:t>PC</a:t>
            </a:r>
            <a:r>
              <a:rPr lang="zh-CN" altLang="en-US" b="1" dirty="0" smtClean="0">
                <a:solidFill>
                  <a:srgbClr val="017337"/>
                </a:solidFill>
                <a:latin typeface="微软雅黑" panose="020B0503020204020204" pitchFamily="34" charset="-122"/>
                <a:ea typeface="微软雅黑" panose="020B0503020204020204" pitchFamily="34" charset="-122"/>
              </a:rPr>
              <a:t>端无线遥控技术，使用户能更好的控制移动平台的行进。</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11" name="矩形 10"/>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13" name="文本框 12"/>
          <p:cNvSpPr txBox="1"/>
          <p:nvPr/>
        </p:nvSpPr>
        <p:spPr>
          <a:xfrm>
            <a:off x="14972" y="2432917"/>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主体内容</a:t>
            </a:r>
          </a:p>
        </p:txBody>
      </p:sp>
      <p:sp>
        <p:nvSpPr>
          <p:cNvPr id="14" name="文本框 13"/>
          <p:cNvSpPr txBox="1"/>
          <p:nvPr/>
        </p:nvSpPr>
        <p:spPr>
          <a:xfrm>
            <a:off x="14972" y="3909161"/>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应用技术</a:t>
            </a:r>
          </a:p>
        </p:txBody>
      </p:sp>
      <p:sp>
        <p:nvSpPr>
          <p:cNvPr id="15" name="文本框 14"/>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5400000">
            <a:off x="1830614" y="4060242"/>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7553" y="609988"/>
            <a:ext cx="3276627" cy="6368185"/>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8011" y="1143962"/>
            <a:ext cx="6816049" cy="3652091"/>
          </a:xfrm>
          <a:prstGeom prst="rect">
            <a:avLst/>
          </a:prstGeom>
        </p:spPr>
      </p:pic>
    </p:spTree>
    <p:extLst>
      <p:ext uri="{BB962C8B-B14F-4D97-AF65-F5344CB8AC3E}">
        <p14:creationId xmlns:p14="http://schemas.microsoft.com/office/powerpoint/2010/main" val="93356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85000"/>
                  </a:schemeClr>
                </a:solidFill>
                <a:latin typeface="微软雅黑" panose="020B0503020204020204" pitchFamily="34" charset="-122"/>
                <a:ea typeface="微软雅黑" panose="020B0503020204020204" pitchFamily="34" charset="-122"/>
              </a:rPr>
              <a:t>所</a:t>
            </a: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用技术</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80" y="250138"/>
            <a:ext cx="2476708"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UWB</a:t>
            </a:r>
            <a:r>
              <a:rPr lang="zh-CN" altLang="en-US" sz="2400" b="1" dirty="0" smtClean="0">
                <a:solidFill>
                  <a:schemeClr val="bg1"/>
                </a:solidFill>
                <a:latin typeface="微软雅黑" panose="020B0503020204020204" pitchFamily="34" charset="-122"/>
                <a:ea typeface="微软雅黑" panose="020B0503020204020204" pitchFamily="34" charset="-122"/>
              </a:rPr>
              <a:t>定位系统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7867" y="841213"/>
            <a:ext cx="4208351" cy="4038563"/>
          </a:xfrm>
          <a:prstGeom prst="rect">
            <a:avLst/>
          </a:prstGeom>
        </p:spPr>
      </p:pic>
      <p:sp>
        <p:nvSpPr>
          <p:cNvPr id="10" name="矩形 9"/>
          <p:cNvSpPr/>
          <p:nvPr/>
        </p:nvSpPr>
        <p:spPr>
          <a:xfrm>
            <a:off x="2254601" y="1133282"/>
            <a:ext cx="3500576" cy="4524315"/>
          </a:xfrm>
          <a:prstGeom prst="rect">
            <a:avLst/>
          </a:prstGeom>
        </p:spPr>
        <p:txBody>
          <a:bodyPr wrap="square">
            <a:spAutoFit/>
          </a:bodyPr>
          <a:lstStyle/>
          <a:p>
            <a:r>
              <a:rPr lang="zh-CN" altLang="zh-CN" sz="2400" dirty="0">
                <a:solidFill>
                  <a:srgbClr val="017337"/>
                </a:solidFill>
                <a:latin typeface="微软雅黑" panose="020B0503020204020204" pitchFamily="34" charset="-122"/>
                <a:ea typeface="微软雅黑" panose="020B0503020204020204" pitchFamily="34" charset="-122"/>
                <a:cs typeface="Times New Roman" panose="02020603050405020304" pitchFamily="18" charset="0"/>
              </a:rPr>
              <a:t>设基站坐标为</a:t>
            </a:r>
            <a:r>
              <a:rPr lang="en-US" altLang="zh-CN" sz="2400" dirty="0">
                <a:solidFill>
                  <a:srgbClr val="017337"/>
                </a:solidFill>
                <a:latin typeface="微软雅黑" panose="020B0503020204020204" pitchFamily="34" charset="-122"/>
                <a:ea typeface="微软雅黑" panose="020B0503020204020204" pitchFamily="34" charset="-122"/>
              </a:rPr>
              <a:t>(</a:t>
            </a:r>
            <a:r>
              <a:rPr lang="en-US" altLang="zh-CN" sz="2400" dirty="0" err="1">
                <a:solidFill>
                  <a:srgbClr val="017337"/>
                </a:solidFill>
                <a:latin typeface="微软雅黑" panose="020B0503020204020204" pitchFamily="34" charset="-122"/>
                <a:ea typeface="微软雅黑" panose="020B0503020204020204" pitchFamily="34" charset="-122"/>
              </a:rPr>
              <a:t>xa</a:t>
            </a:r>
            <a:r>
              <a:rPr lang="en-US" altLang="zh-CN" sz="2400" dirty="0">
                <a:solidFill>
                  <a:srgbClr val="017337"/>
                </a:solidFill>
                <a:latin typeface="微软雅黑" panose="020B0503020204020204" pitchFamily="34" charset="-122"/>
                <a:ea typeface="微软雅黑" panose="020B0503020204020204" pitchFamily="34" charset="-122"/>
              </a:rPr>
              <a:t>, </a:t>
            </a:r>
            <a:r>
              <a:rPr lang="en-US" altLang="zh-CN" sz="2400" dirty="0" err="1">
                <a:solidFill>
                  <a:srgbClr val="017337"/>
                </a:solidFill>
                <a:latin typeface="微软雅黑" panose="020B0503020204020204" pitchFamily="34" charset="-122"/>
                <a:ea typeface="微软雅黑" panose="020B0503020204020204" pitchFamily="34" charset="-122"/>
              </a:rPr>
              <a:t>ya</a:t>
            </a:r>
            <a:r>
              <a:rPr lang="en-US" altLang="zh-CN" sz="2400" dirty="0">
                <a:solidFill>
                  <a:srgbClr val="017337"/>
                </a:solidFill>
                <a:latin typeface="微软雅黑" panose="020B0503020204020204" pitchFamily="34" charset="-122"/>
                <a:ea typeface="微软雅黑" panose="020B0503020204020204" pitchFamily="34" charset="-122"/>
              </a:rPr>
              <a:t>), </a:t>
            </a:r>
            <a:r>
              <a:rPr lang="en-US" altLang="zh-CN" sz="2400" dirty="0" smtClean="0">
                <a:solidFill>
                  <a:srgbClr val="017337"/>
                </a:solidFill>
                <a:latin typeface="微软雅黑" panose="020B0503020204020204" pitchFamily="34" charset="-122"/>
                <a:ea typeface="微软雅黑" panose="020B0503020204020204" pitchFamily="34" charset="-122"/>
              </a:rPr>
              <a:t>(</a:t>
            </a:r>
            <a:r>
              <a:rPr lang="en-US" altLang="zh-CN" sz="2400" dirty="0" err="1">
                <a:solidFill>
                  <a:srgbClr val="017337"/>
                </a:solidFill>
                <a:latin typeface="微软雅黑" panose="020B0503020204020204" pitchFamily="34" charset="-122"/>
                <a:ea typeface="微软雅黑" panose="020B0503020204020204" pitchFamily="34" charset="-122"/>
              </a:rPr>
              <a:t>xb</a:t>
            </a:r>
            <a:r>
              <a:rPr lang="en-US" altLang="zh-CN" sz="2400" dirty="0">
                <a:solidFill>
                  <a:srgbClr val="017337"/>
                </a:solidFill>
                <a:latin typeface="微软雅黑" panose="020B0503020204020204" pitchFamily="34" charset="-122"/>
                <a:ea typeface="微软雅黑" panose="020B0503020204020204" pitchFamily="34" charset="-122"/>
              </a:rPr>
              <a:t>, </a:t>
            </a:r>
            <a:r>
              <a:rPr lang="en-US" altLang="zh-CN" sz="2400" dirty="0" err="1">
                <a:solidFill>
                  <a:srgbClr val="017337"/>
                </a:solidFill>
                <a:latin typeface="微软雅黑" panose="020B0503020204020204" pitchFamily="34" charset="-122"/>
                <a:ea typeface="微软雅黑" panose="020B0503020204020204" pitchFamily="34" charset="-122"/>
              </a:rPr>
              <a:t>yb</a:t>
            </a:r>
            <a:r>
              <a:rPr lang="en-US" altLang="zh-CN" sz="2400" dirty="0">
                <a:solidFill>
                  <a:srgbClr val="017337"/>
                </a:solidFill>
                <a:latin typeface="微软雅黑" panose="020B0503020204020204" pitchFamily="34" charset="-122"/>
                <a:ea typeface="微软雅黑" panose="020B0503020204020204" pitchFamily="34" charset="-122"/>
              </a:rPr>
              <a:t>), (xc, </a:t>
            </a:r>
            <a:r>
              <a:rPr lang="en-US" altLang="zh-CN" sz="2400" dirty="0" err="1">
                <a:solidFill>
                  <a:srgbClr val="017337"/>
                </a:solidFill>
                <a:latin typeface="微软雅黑" panose="020B0503020204020204" pitchFamily="34" charset="-122"/>
                <a:ea typeface="微软雅黑" panose="020B0503020204020204" pitchFamily="34" charset="-122"/>
              </a:rPr>
              <a:t>yc</a:t>
            </a:r>
            <a:r>
              <a:rPr lang="en-US" altLang="zh-CN" sz="2400" dirty="0">
                <a:solidFill>
                  <a:srgbClr val="017337"/>
                </a:solidFill>
                <a:latin typeface="微软雅黑" panose="020B0503020204020204" pitchFamily="34" charset="-122"/>
                <a:ea typeface="微软雅黑" panose="020B0503020204020204" pitchFamily="34" charset="-122"/>
              </a:rPr>
              <a:t>)</a:t>
            </a:r>
            <a:r>
              <a:rPr lang="zh-CN" altLang="zh-CN" sz="2400" dirty="0">
                <a:solidFill>
                  <a:srgbClr val="017337"/>
                </a:solidFill>
                <a:latin typeface="微软雅黑" panose="020B0503020204020204" pitchFamily="34" charset="-122"/>
                <a:ea typeface="微软雅黑" panose="020B0503020204020204" pitchFamily="34" charset="-122"/>
                <a:cs typeface="Times New Roman" panose="02020603050405020304" pitchFamily="18" charset="0"/>
              </a:rPr>
              <a:t>，目标坐标</a:t>
            </a:r>
            <a:r>
              <a:rPr lang="en-US" altLang="zh-CN" sz="2400" dirty="0">
                <a:solidFill>
                  <a:srgbClr val="017337"/>
                </a:solidFill>
                <a:latin typeface="微软雅黑" panose="020B0503020204020204" pitchFamily="34" charset="-122"/>
                <a:ea typeface="微软雅黑" panose="020B0503020204020204" pitchFamily="34" charset="-122"/>
              </a:rPr>
              <a:t>(x, y</a:t>
            </a:r>
            <a:r>
              <a:rPr lang="en-US" altLang="zh-CN" sz="2400" dirty="0" smtClean="0">
                <a:solidFill>
                  <a:srgbClr val="017337"/>
                </a:solidFill>
                <a:latin typeface="微软雅黑" panose="020B0503020204020204" pitchFamily="34" charset="-122"/>
                <a:ea typeface="微软雅黑" panose="020B0503020204020204" pitchFamily="34" charset="-122"/>
              </a:rPr>
              <a:t>)</a:t>
            </a:r>
            <a:r>
              <a:rPr lang="en-US" altLang="zh-CN" sz="2400" dirty="0" smtClean="0">
                <a:solidFill>
                  <a:srgbClr val="C00000"/>
                </a:solidFill>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固定点传感器为基站）</a:t>
            </a:r>
            <a:endParaRPr lang="en-US" altLang="zh-CN" sz="2400" dirty="0" smtClean="0">
              <a:solidFill>
                <a:srgbClr val="C00000"/>
              </a:solidFill>
              <a:latin typeface="微软雅黑" panose="020B0503020204020204" pitchFamily="34" charset="-122"/>
              <a:ea typeface="微软雅黑" panose="020B0503020204020204" pitchFamily="34" charset="-122"/>
            </a:endParaRPr>
          </a:p>
          <a:p>
            <a:endParaRPr lang="en-US" altLang="zh-CN" sz="2400" dirty="0">
              <a:solidFill>
                <a:srgbClr val="017337"/>
              </a:solidFill>
              <a:latin typeface="微软雅黑" panose="020B0503020204020204" pitchFamily="34" charset="-122"/>
              <a:ea typeface="微软雅黑" panose="020B0503020204020204" pitchFamily="34" charset="-122"/>
            </a:endParaRPr>
          </a:p>
          <a:p>
            <a:r>
              <a:rPr lang="zh-CN" altLang="en-US" sz="2400" dirty="0">
                <a:solidFill>
                  <a:srgbClr val="017337"/>
                </a:solidFill>
                <a:latin typeface="微软雅黑" panose="020B0503020204020204" pitchFamily="34" charset="-122"/>
                <a:ea typeface="微软雅黑" panose="020B0503020204020204" pitchFamily="34" charset="-122"/>
              </a:rPr>
              <a:t>设两条公共弦方程为</a:t>
            </a:r>
            <a:r>
              <a:rPr lang="en-US" altLang="zh-CN" sz="2400" dirty="0">
                <a:solidFill>
                  <a:srgbClr val="017337"/>
                </a:solidFill>
                <a:latin typeface="微软雅黑" panose="020B0503020204020204" pitchFamily="34" charset="-122"/>
                <a:ea typeface="微软雅黑" panose="020B0503020204020204" pitchFamily="34" charset="-122"/>
              </a:rPr>
              <a:t>A1x+B1y+C1=0, </a:t>
            </a:r>
            <a:r>
              <a:rPr lang="en-US" altLang="zh-CN" sz="2400" dirty="0" smtClean="0">
                <a:solidFill>
                  <a:srgbClr val="017337"/>
                </a:solidFill>
                <a:latin typeface="微软雅黑" panose="020B0503020204020204" pitchFamily="34" charset="-122"/>
                <a:ea typeface="微软雅黑" panose="020B0503020204020204" pitchFamily="34" charset="-122"/>
              </a:rPr>
              <a:t>A2x+B2y+C2=0</a:t>
            </a:r>
          </a:p>
          <a:p>
            <a:endParaRPr lang="en-US" altLang="zh-CN" sz="2400" dirty="0">
              <a:solidFill>
                <a:srgbClr val="017337"/>
              </a:solidFill>
              <a:latin typeface="微软雅黑" panose="020B0503020204020204" pitchFamily="34" charset="-122"/>
              <a:ea typeface="微软雅黑" panose="020B0503020204020204" pitchFamily="34" charset="-122"/>
            </a:endParaRPr>
          </a:p>
          <a:p>
            <a:r>
              <a:rPr lang="zh-CN" altLang="en-US" sz="2400" dirty="0">
                <a:solidFill>
                  <a:srgbClr val="017337"/>
                </a:solidFill>
                <a:latin typeface="微软雅黑" panose="020B0503020204020204" pitchFamily="34" charset="-122"/>
                <a:ea typeface="微软雅黑" panose="020B0503020204020204" pitchFamily="34" charset="-122"/>
              </a:rPr>
              <a:t>解得交点</a:t>
            </a:r>
            <a:r>
              <a:rPr lang="zh-CN" altLang="en-US" sz="2400" dirty="0" smtClean="0">
                <a:solidFill>
                  <a:srgbClr val="017337"/>
                </a:solidFill>
                <a:latin typeface="微软雅黑" panose="020B0503020204020204" pitchFamily="34" charset="-122"/>
                <a:ea typeface="微软雅黑" panose="020B0503020204020204" pitchFamily="34" charset="-122"/>
              </a:rPr>
              <a:t>为</a:t>
            </a:r>
            <a:endParaRPr lang="en-US" altLang="zh-CN" sz="2400" dirty="0" smtClean="0">
              <a:solidFill>
                <a:srgbClr val="017337"/>
              </a:solidFill>
              <a:latin typeface="微软雅黑" panose="020B0503020204020204" pitchFamily="34" charset="-122"/>
              <a:ea typeface="微软雅黑" panose="020B0503020204020204" pitchFamily="34" charset="-122"/>
            </a:endParaRPr>
          </a:p>
          <a:p>
            <a:r>
              <a:rPr lang="zh-CN" altLang="en-US" sz="2400" dirty="0" smtClean="0">
                <a:solidFill>
                  <a:srgbClr val="017337"/>
                </a:solidFill>
                <a:latin typeface="微软雅黑" panose="020B0503020204020204" pitchFamily="34" charset="-122"/>
                <a:ea typeface="微软雅黑" panose="020B0503020204020204" pitchFamily="34" charset="-122"/>
              </a:rPr>
              <a:t> </a:t>
            </a:r>
            <a:r>
              <a:rPr lang="zh-CN" altLang="en-US" sz="2400" dirty="0" smtClean="0">
                <a:solidFill>
                  <a:srgbClr val="C00000"/>
                </a:solidFill>
                <a:latin typeface="微软雅黑" panose="020B0503020204020204" pitchFamily="34" charset="-122"/>
                <a:ea typeface="微软雅黑" panose="020B0503020204020204" pitchFamily="34" charset="-122"/>
              </a:rPr>
              <a:t>（即移动平台位置）</a:t>
            </a:r>
            <a:endParaRPr lang="zh-CN" altLang="en-US" sz="2400" dirty="0">
              <a:solidFill>
                <a:srgbClr val="C00000"/>
              </a:solidFill>
              <a:latin typeface="微软雅黑" panose="020B0503020204020204" pitchFamily="34" charset="-122"/>
              <a:ea typeface="微软雅黑" panose="020B0503020204020204" pitchFamily="34" charset="-122"/>
            </a:endParaRPr>
          </a:p>
          <a:p>
            <a:endParaRPr lang="zh-CN" altLang="en-US" sz="2400" dirty="0">
              <a:solidFill>
                <a:srgbClr val="017337"/>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5"/>
          <a:stretch>
            <a:fillRect/>
          </a:stretch>
        </p:blipFill>
        <p:spPr>
          <a:xfrm>
            <a:off x="2252522" y="5286482"/>
            <a:ext cx="4362450" cy="1409700"/>
          </a:xfrm>
          <a:prstGeom prst="rect">
            <a:avLst/>
          </a:prstGeom>
        </p:spPr>
      </p:pic>
      <p:sp>
        <p:nvSpPr>
          <p:cNvPr id="12" name="矩形 11"/>
          <p:cNvSpPr/>
          <p:nvPr/>
        </p:nvSpPr>
        <p:spPr>
          <a:xfrm>
            <a:off x="9047284" y="5266849"/>
            <a:ext cx="2664069" cy="10657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采用</a:t>
            </a:r>
            <a:r>
              <a:rPr lang="en-US" altLang="zh-CN" b="1" dirty="0" smtClean="0">
                <a:solidFill>
                  <a:srgbClr val="017337"/>
                </a:solidFill>
                <a:latin typeface="微软雅黑" panose="020B0503020204020204" pitchFamily="34" charset="-122"/>
                <a:ea typeface="微软雅黑" panose="020B0503020204020204" pitchFamily="34" charset="-122"/>
              </a:rPr>
              <a:t>UWB</a:t>
            </a:r>
            <a:r>
              <a:rPr lang="zh-CN" altLang="en-US" b="1" dirty="0" smtClean="0">
                <a:solidFill>
                  <a:srgbClr val="017337"/>
                </a:solidFill>
                <a:latin typeface="微软雅黑" panose="020B0503020204020204" pitchFamily="34" charset="-122"/>
                <a:ea typeface="微软雅黑" panose="020B0503020204020204" pitchFamily="34" charset="-122"/>
              </a:rPr>
              <a:t>定位系统，其定位精度为</a:t>
            </a:r>
            <a:r>
              <a:rPr lang="en-US" altLang="zh-CN" b="1" dirty="0" smtClean="0">
                <a:solidFill>
                  <a:srgbClr val="017337"/>
                </a:solidFill>
                <a:latin typeface="微软雅黑" panose="020B0503020204020204" pitchFamily="34" charset="-122"/>
                <a:ea typeface="微软雅黑" panose="020B0503020204020204" pitchFamily="34" charset="-122"/>
              </a:rPr>
              <a:t>10cm</a:t>
            </a:r>
            <a:r>
              <a:rPr lang="zh-CN" altLang="en-US" b="1" dirty="0" smtClean="0">
                <a:solidFill>
                  <a:srgbClr val="017337"/>
                </a:solidFill>
                <a:latin typeface="微软雅黑" panose="020B0503020204020204" pitchFamily="34" charset="-122"/>
                <a:ea typeface="微软雅黑" panose="020B0503020204020204" pitchFamily="34" charset="-122"/>
              </a:rPr>
              <a:t>。</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13" name="矩形 12"/>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15" name="文本框 14"/>
          <p:cNvSpPr txBox="1"/>
          <p:nvPr/>
        </p:nvSpPr>
        <p:spPr>
          <a:xfrm>
            <a:off x="14972" y="2432917"/>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主体内容</a:t>
            </a:r>
          </a:p>
        </p:txBody>
      </p:sp>
      <p:sp>
        <p:nvSpPr>
          <p:cNvPr id="16" name="文本框 15"/>
          <p:cNvSpPr txBox="1"/>
          <p:nvPr/>
        </p:nvSpPr>
        <p:spPr>
          <a:xfrm>
            <a:off x="14972" y="3909161"/>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应用技术</a:t>
            </a:r>
          </a:p>
        </p:txBody>
      </p:sp>
      <p:sp>
        <p:nvSpPr>
          <p:cNvPr id="17" name="文本框 16"/>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5400000">
            <a:off x="1830614" y="4060242"/>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4941435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9" y="4827"/>
            <a:ext cx="12274379" cy="6848346"/>
          </a:xfrm>
          <a:prstGeom prst="rect">
            <a:avLst/>
          </a:prstGeom>
          <a:solidFill>
            <a:schemeClr val="bg1"/>
          </a:solidFill>
          <a:effectLst>
            <a:glow rad="25400">
              <a:schemeClr val="accent1">
                <a:alpha val="40000"/>
              </a:schemeClr>
            </a:glow>
          </a:effectLst>
        </p:spPr>
      </p:pic>
      <p:sp>
        <p:nvSpPr>
          <p:cNvPr id="33" name="文本框 32"/>
          <p:cNvSpPr txBox="1"/>
          <p:nvPr/>
        </p:nvSpPr>
        <p:spPr>
          <a:xfrm>
            <a:off x="7204396" y="2521601"/>
            <a:ext cx="856342" cy="864863"/>
          </a:xfrm>
          <a:prstGeom prst="flowChartConnector">
            <a:avLst/>
          </a:prstGeom>
          <a:noFill/>
        </p:spPr>
        <p:txBody>
          <a:bodyPr wrap="square" rtlCol="0">
            <a:spAutoFit/>
          </a:bodyPr>
          <a:lstStyle/>
          <a:p>
            <a:pPr algn="ctr">
              <a:lnSpc>
                <a:spcPct val="200000"/>
              </a:lnSpc>
            </a:pP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5" name="矩形 4"/>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7" name="文本框 6"/>
          <p:cNvSpPr txBox="1"/>
          <p:nvPr/>
        </p:nvSpPr>
        <p:spPr>
          <a:xfrm>
            <a:off x="14972" y="2432917"/>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主体内容</a:t>
            </a:r>
          </a:p>
        </p:txBody>
      </p:sp>
      <p:sp>
        <p:nvSpPr>
          <p:cNvPr id="8" name="文本框 7"/>
          <p:cNvSpPr txBox="1"/>
          <p:nvPr/>
        </p:nvSpPr>
        <p:spPr>
          <a:xfrm>
            <a:off x="14972" y="3909161"/>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应用技术</a:t>
            </a:r>
          </a:p>
        </p:txBody>
      </p:sp>
      <p:sp>
        <p:nvSpPr>
          <p:cNvPr id="9" name="文本框 8"/>
          <p:cNvSpPr txBox="1"/>
          <p:nvPr/>
        </p:nvSpPr>
        <p:spPr>
          <a:xfrm>
            <a:off x="14972" y="5385405"/>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总结展望</a:t>
            </a:r>
          </a:p>
        </p:txBody>
      </p:sp>
      <p:sp>
        <p:nvSpPr>
          <p:cNvPr id="10" name="等腰三角形 9"/>
          <p:cNvSpPr/>
          <p:nvPr/>
        </p:nvSpPr>
        <p:spPr>
          <a:xfrm rot="5400000">
            <a:off x="1830614" y="5491332"/>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五边形 1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视频展示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新轨道 2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55163" y="1175476"/>
            <a:ext cx="9574054" cy="5385405"/>
          </a:xfrm>
          <a:prstGeom prst="rect">
            <a:avLst/>
          </a:prstGeom>
        </p:spPr>
      </p:pic>
    </p:spTree>
    <p:extLst>
      <p:ext uri="{BB962C8B-B14F-4D97-AF65-F5344CB8AC3E}">
        <p14:creationId xmlns:p14="http://schemas.microsoft.com/office/powerpoint/2010/main" val="71199968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总结展望</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13" name="文本框 12"/>
          <p:cNvSpPr txBox="1"/>
          <p:nvPr/>
        </p:nvSpPr>
        <p:spPr>
          <a:xfrm>
            <a:off x="14972" y="2432917"/>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主体内容</a:t>
            </a:r>
          </a:p>
        </p:txBody>
      </p:sp>
      <p:sp>
        <p:nvSpPr>
          <p:cNvPr id="14" name="文本框 13"/>
          <p:cNvSpPr txBox="1"/>
          <p:nvPr/>
        </p:nvSpPr>
        <p:spPr>
          <a:xfrm>
            <a:off x="14972" y="3909161"/>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应用技术</a:t>
            </a:r>
          </a:p>
        </p:txBody>
      </p:sp>
      <p:sp>
        <p:nvSpPr>
          <p:cNvPr id="15" name="文本框 14"/>
          <p:cNvSpPr txBox="1"/>
          <p:nvPr/>
        </p:nvSpPr>
        <p:spPr>
          <a:xfrm>
            <a:off x="14972" y="5385405"/>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总结展望</a:t>
            </a:r>
          </a:p>
        </p:txBody>
      </p:sp>
      <p:sp>
        <p:nvSpPr>
          <p:cNvPr id="16" name="等腰三角形 15"/>
          <p:cNvSpPr/>
          <p:nvPr/>
        </p:nvSpPr>
        <p:spPr>
          <a:xfrm rot="5400000">
            <a:off x="1830614" y="5491332"/>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内容占位符 3"/>
          <p:cNvSpPr txBox="1">
            <a:spLocks/>
          </p:cNvSpPr>
          <p:nvPr/>
        </p:nvSpPr>
        <p:spPr>
          <a:xfrm>
            <a:off x="2252523" y="1065561"/>
            <a:ext cx="9705015" cy="5698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dirty="0" smtClean="0"/>
          </a:p>
          <a:p>
            <a:pPr marL="514350" indent="-514350">
              <a:buFont typeface="+mj-lt"/>
              <a:buAutoNum type="arabicPeriod"/>
            </a:pPr>
            <a:r>
              <a:rPr lang="zh-CN" altLang="en-US" b="1" dirty="0">
                <a:latin typeface="微软雅黑 Light" panose="020B0502040204020203" pitchFamily="34" charset="-122"/>
                <a:ea typeface="微软雅黑 Light" panose="020B0502040204020203" pitchFamily="34" charset="-122"/>
              </a:rPr>
              <a:t>固定点传感器和移动</a:t>
            </a:r>
            <a:r>
              <a:rPr lang="zh-CN" altLang="en-US" b="1" dirty="0" smtClean="0">
                <a:latin typeface="微软雅黑 Light" panose="020B0502040204020203" pitchFamily="34" charset="-122"/>
                <a:ea typeface="微软雅黑 Light" panose="020B0502040204020203" pitchFamily="34" charset="-122"/>
              </a:rPr>
              <a:t>检测平台的</a:t>
            </a:r>
            <a:r>
              <a:rPr lang="zh-CN" altLang="en-US" b="1" dirty="0">
                <a:latin typeface="微软雅黑 Light" panose="020B0502040204020203" pitchFamily="34" charset="-122"/>
                <a:ea typeface="微软雅黑 Light" panose="020B0502040204020203" pitchFamily="34" charset="-122"/>
              </a:rPr>
              <a:t>数量可根据用户需要</a:t>
            </a:r>
            <a:r>
              <a:rPr lang="zh-CN" altLang="en-US" b="1" dirty="0">
                <a:solidFill>
                  <a:srgbClr val="017337"/>
                </a:solidFill>
                <a:latin typeface="微软雅黑 Light" panose="020B0502040204020203" pitchFamily="34" charset="-122"/>
                <a:ea typeface="微软雅黑 Light" panose="020B0502040204020203" pitchFamily="34" charset="-122"/>
              </a:rPr>
              <a:t>灵活决定</a:t>
            </a:r>
            <a:r>
              <a:rPr lang="zh-CN" altLang="en-US" b="1" dirty="0">
                <a:latin typeface="微软雅黑 Light" panose="020B0502040204020203" pitchFamily="34" charset="-122"/>
                <a:ea typeface="微软雅黑 Light" panose="020B0502040204020203" pitchFamily="34" charset="-122"/>
              </a:rPr>
              <a:t>，</a:t>
            </a:r>
            <a:r>
              <a:rPr lang="zh-CN" altLang="en-US" b="1" dirty="0">
                <a:solidFill>
                  <a:srgbClr val="017337"/>
                </a:solidFill>
                <a:latin typeface="微软雅黑 Light" panose="020B0502040204020203" pitchFamily="34" charset="-122"/>
                <a:ea typeface="微软雅黑 Light" panose="020B0502040204020203" pitchFamily="34" charset="-122"/>
              </a:rPr>
              <a:t>自由组网</a:t>
            </a:r>
            <a:r>
              <a:rPr lang="zh-CN" altLang="en-US" b="1" dirty="0">
                <a:latin typeface="微软雅黑 Light" panose="020B0502040204020203" pitchFamily="34" charset="-122"/>
                <a:ea typeface="微软雅黑 Light" panose="020B0502040204020203" pitchFamily="34" charset="-122"/>
              </a:rPr>
              <a:t>，在成本和检测密度间达到较好的平衡</a:t>
            </a:r>
            <a:r>
              <a:rPr lang="zh-CN" altLang="en-US" b="1" dirty="0" smtClean="0">
                <a:latin typeface="微软雅黑 Light" panose="020B0502040204020203" pitchFamily="34" charset="-122"/>
                <a:ea typeface="微软雅黑 Light" panose="020B0502040204020203" pitchFamily="34" charset="-122"/>
              </a:rPr>
              <a:t>。</a:t>
            </a:r>
            <a:endParaRPr lang="en-US" altLang="zh-CN" b="1" dirty="0" smtClean="0">
              <a:latin typeface="微软雅黑 Light" panose="020B0502040204020203" pitchFamily="34" charset="-122"/>
              <a:ea typeface="微软雅黑 Light" panose="020B0502040204020203" pitchFamily="34" charset="-122"/>
            </a:endParaRPr>
          </a:p>
          <a:p>
            <a:pPr marL="514350" indent="-514350">
              <a:buFont typeface="+mj-lt"/>
              <a:buAutoNum type="arabicPeriod"/>
            </a:pPr>
            <a:r>
              <a:rPr lang="zh-CN" altLang="en-US" b="1" dirty="0" smtClean="0">
                <a:latin typeface="微软雅黑 Light" panose="020B0502040204020203" pitchFamily="34" charset="-122"/>
                <a:ea typeface="微软雅黑 Light" panose="020B0502040204020203" pitchFamily="34" charset="-122"/>
              </a:rPr>
              <a:t>平台能全区域采集并</a:t>
            </a:r>
            <a:r>
              <a:rPr lang="zh-CN" altLang="en-US" b="1" dirty="0" smtClean="0">
                <a:solidFill>
                  <a:srgbClr val="017337"/>
                </a:solidFill>
                <a:latin typeface="微软雅黑 Light" panose="020B0502040204020203" pitchFamily="34" charset="-122"/>
                <a:ea typeface="微软雅黑 Light" panose="020B0502040204020203" pitchFamily="34" charset="-122"/>
              </a:rPr>
              <a:t>实时监控</a:t>
            </a:r>
            <a:r>
              <a:rPr lang="zh-CN" altLang="en-US" b="1" dirty="0" smtClean="0">
                <a:latin typeface="微软雅黑 Light" panose="020B0502040204020203" pitchFamily="34" charset="-122"/>
                <a:ea typeface="微软雅黑 Light" panose="020B0502040204020203" pitchFamily="34" charset="-122"/>
              </a:rPr>
              <a:t>、统计分析养殖场内的环境数据与畜禽行为状态及生长速度之间的关系，可作为互联网时代下的新型农场管理的一部分，对动物的</a:t>
            </a:r>
            <a:r>
              <a:rPr lang="zh-CN" altLang="en-US" b="1" dirty="0" smtClean="0">
                <a:solidFill>
                  <a:srgbClr val="017337"/>
                </a:solidFill>
                <a:latin typeface="微软雅黑 Light" panose="020B0502040204020203" pitchFamily="34" charset="-122"/>
                <a:ea typeface="微软雅黑 Light" panose="020B0502040204020203" pitchFamily="34" charset="-122"/>
              </a:rPr>
              <a:t>健康养殖</a:t>
            </a:r>
            <a:r>
              <a:rPr lang="zh-CN" altLang="en-US" b="1" dirty="0" smtClean="0">
                <a:latin typeface="微软雅黑 Light" panose="020B0502040204020203" pitchFamily="34" charset="-122"/>
                <a:ea typeface="微软雅黑 Light" panose="020B0502040204020203" pitchFamily="34" charset="-122"/>
              </a:rPr>
              <a:t>具有重要意义。</a:t>
            </a:r>
            <a:endParaRPr lang="en-US" altLang="zh-CN" b="1" dirty="0" smtClean="0">
              <a:latin typeface="微软雅黑 Light" panose="020B0502040204020203" pitchFamily="34" charset="-122"/>
              <a:ea typeface="微软雅黑 Light" panose="020B0502040204020203" pitchFamily="34" charset="-122"/>
            </a:endParaRPr>
          </a:p>
          <a:p>
            <a:pPr marL="514350" indent="-514350">
              <a:buFont typeface="+mj-lt"/>
              <a:buAutoNum type="arabicPeriod"/>
            </a:pPr>
            <a:r>
              <a:rPr lang="zh-CN" altLang="en-US" b="1" dirty="0" smtClean="0">
                <a:latin typeface="微软雅黑 Light" panose="020B0502040204020203" pitchFamily="34" charset="-122"/>
                <a:ea typeface="微软雅黑 Light" panose="020B0502040204020203" pitchFamily="34" charset="-122"/>
              </a:rPr>
              <a:t>平台两种模式</a:t>
            </a:r>
            <a:r>
              <a:rPr lang="zh-CN" altLang="en-US" b="1" dirty="0" smtClean="0">
                <a:solidFill>
                  <a:srgbClr val="017337"/>
                </a:solidFill>
                <a:latin typeface="微软雅黑 Light" panose="020B0502040204020203" pitchFamily="34" charset="-122"/>
                <a:ea typeface="微软雅黑 Light" panose="020B0502040204020203" pitchFamily="34" charset="-122"/>
              </a:rPr>
              <a:t>切换简易</a:t>
            </a:r>
            <a:r>
              <a:rPr lang="zh-CN" altLang="en-US" b="1" dirty="0" smtClean="0">
                <a:latin typeface="微软雅黑 Light" panose="020B0502040204020203" pitchFamily="34" charset="-122"/>
                <a:ea typeface="微软雅黑 Light" panose="020B0502040204020203" pitchFamily="34" charset="-122"/>
              </a:rPr>
              <a:t>，负载能力强，可解决畜禽舍内物质运输和病死禽畜搬运问题。</a:t>
            </a:r>
            <a:endParaRPr lang="en-US" altLang="zh-CN" b="1" dirty="0" smtClean="0">
              <a:latin typeface="微软雅黑 Light" panose="020B0502040204020203" pitchFamily="34" charset="-122"/>
              <a:ea typeface="微软雅黑 Light" panose="020B0502040204020203" pitchFamily="34" charset="-122"/>
            </a:endParaRPr>
          </a:p>
          <a:p>
            <a:pPr marL="514350" indent="-514350">
              <a:buFont typeface="+mj-lt"/>
              <a:buAutoNum type="arabicPeriod"/>
            </a:pPr>
            <a:r>
              <a:rPr lang="zh-CN" altLang="en-US" b="1" dirty="0" smtClean="0">
                <a:latin typeface="微软雅黑 Light" panose="020B0502040204020203" pitchFamily="34" charset="-122"/>
                <a:ea typeface="微软雅黑 Light" panose="020B0502040204020203" pitchFamily="34" charset="-122"/>
              </a:rPr>
              <a:t>平台成本较低，稳定性好，使用寿命长，适用于各种规模的养殖场。 </a:t>
            </a:r>
          </a:p>
          <a:p>
            <a:pPr marL="0" indent="0">
              <a:buFont typeface="Arial" panose="020B0604020202020204" pitchFamily="34" charset="0"/>
              <a:buNone/>
            </a:pPr>
            <a:endParaRPr lang="en-US" altLang="zh-CN" dirty="0" smtClean="0"/>
          </a:p>
        </p:txBody>
      </p:sp>
      <p:sp>
        <p:nvSpPr>
          <p:cNvPr id="20" name="矩形 19"/>
          <p:cNvSpPr/>
          <p:nvPr/>
        </p:nvSpPr>
        <p:spPr>
          <a:xfrm>
            <a:off x="7329782" y="269589"/>
            <a:ext cx="4627756" cy="1182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017337"/>
                </a:solidFill>
                <a:latin typeface="微软雅黑" panose="020B0503020204020204" pitchFamily="34" charset="-122"/>
                <a:ea typeface="微软雅黑" panose="020B0503020204020204" pitchFamily="34" charset="-122"/>
              </a:rPr>
              <a:t> </a:t>
            </a:r>
            <a:r>
              <a:rPr lang="en-US" altLang="zh-CN" sz="2400" dirty="0" smtClean="0">
                <a:solidFill>
                  <a:srgbClr val="017337"/>
                </a:solidFill>
                <a:latin typeface="微软雅黑" panose="020B0503020204020204" pitchFamily="34" charset="-122"/>
                <a:ea typeface="微软雅黑" panose="020B0503020204020204" pitchFamily="34" charset="-122"/>
              </a:rPr>
              <a:t>      </a:t>
            </a:r>
            <a:r>
              <a:rPr lang="zh-CN" altLang="en-US" sz="2400" dirty="0" smtClean="0">
                <a:solidFill>
                  <a:srgbClr val="017337"/>
                </a:solidFill>
                <a:latin typeface="微软雅黑" panose="020B0503020204020204" pitchFamily="34" charset="-122"/>
                <a:ea typeface="微软雅黑" panose="020B0503020204020204" pitchFamily="34" charset="-122"/>
              </a:rPr>
              <a:t>经查询，国内外目前没有类似装置，拟申请实用新型和发明专利各一项。</a:t>
            </a:r>
            <a:endParaRPr lang="zh-CN" altLang="en-US" sz="2400" dirty="0">
              <a:solidFill>
                <a:srgbClr val="01733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17106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21"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6290" y="413375"/>
            <a:ext cx="12192000" cy="6031250"/>
          </a:xfrm>
          <a:prstGeom prst="rect">
            <a:avLst/>
          </a:prstGeom>
          <a:solidFill>
            <a:srgbClr val="1A8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2329676" y="4114946"/>
            <a:ext cx="7424516" cy="923330"/>
          </a:xfrm>
          <a:prstGeom prst="rect">
            <a:avLst/>
          </a:prstGeom>
          <a:noFill/>
        </p:spPr>
        <p:txBody>
          <a:bodyPr wrap="squar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请各位老师</a:t>
            </a:r>
            <a:r>
              <a:rPr lang="zh-CN" altLang="en-US" sz="5400" dirty="0" smtClean="0">
                <a:solidFill>
                  <a:schemeClr val="bg1"/>
                </a:solidFill>
                <a:latin typeface="微软雅黑" panose="020B0503020204020204" pitchFamily="34" charset="-122"/>
                <a:ea typeface="微软雅黑" panose="020B0503020204020204" pitchFamily="34" charset="-122"/>
              </a:rPr>
              <a:t>斧正</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17" name="文本框 19"/>
          <p:cNvSpPr txBox="1"/>
          <p:nvPr/>
        </p:nvSpPr>
        <p:spPr>
          <a:xfrm>
            <a:off x="491757" y="2705725"/>
            <a:ext cx="11100354"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9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095" y="626016"/>
            <a:ext cx="2232390" cy="2232390"/>
          </a:xfrm>
          <a:prstGeom prst="rect">
            <a:avLst/>
          </a:prstGeom>
        </p:spPr>
      </p:pic>
      <p:sp>
        <p:nvSpPr>
          <p:cNvPr id="8" name="文本框 6"/>
          <p:cNvSpPr txBox="1"/>
          <p:nvPr/>
        </p:nvSpPr>
        <p:spPr>
          <a:xfrm>
            <a:off x="0" y="5330663"/>
            <a:ext cx="12198290"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答辩</a:t>
            </a:r>
            <a:r>
              <a:rPr lang="zh-CN" altLang="en-US" sz="2000" b="1" dirty="0">
                <a:solidFill>
                  <a:schemeClr val="bg1"/>
                </a:solidFill>
                <a:latin typeface="微软雅黑" panose="020B0503020204020204" pitchFamily="34" charset="-122"/>
                <a:ea typeface="微软雅黑" panose="020B0503020204020204" pitchFamily="34" charset="-122"/>
              </a:rPr>
              <a:t>人</a:t>
            </a:r>
            <a:r>
              <a:rPr lang="zh-CN" altLang="en-US" sz="2000" b="1" dirty="0" smtClean="0">
                <a:solidFill>
                  <a:schemeClr val="bg1"/>
                </a:solidFill>
                <a:latin typeface="微软雅黑" panose="020B0503020204020204" pitchFamily="34" charset="-122"/>
                <a:ea typeface="微软雅黑" panose="020B0503020204020204" pitchFamily="34" charset="-122"/>
              </a:rPr>
              <a:t>：黄彭志</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bg1"/>
                </a:solidFill>
                <a:latin typeface="微软雅黑" panose="020B0503020204020204" pitchFamily="34" charset="-122"/>
                <a:ea typeface="微软雅黑" panose="020B0503020204020204" pitchFamily="34" charset="-122"/>
              </a:rPr>
              <a:t>小组成员</a:t>
            </a:r>
            <a:r>
              <a:rPr lang="zh-CN" altLang="en-US" sz="2000" b="1" dirty="0">
                <a:solidFill>
                  <a:schemeClr val="bg1"/>
                </a:solidFill>
                <a:latin typeface="微软雅黑" panose="020B0503020204020204" pitchFamily="34" charset="-122"/>
                <a:ea typeface="微软雅黑" panose="020B0503020204020204" pitchFamily="34" charset="-122"/>
              </a:rPr>
              <a:t>：辛瑞  </a:t>
            </a:r>
            <a:r>
              <a:rPr lang="zh-CN" altLang="en-US" sz="2000" b="1" dirty="0" smtClean="0">
                <a:solidFill>
                  <a:schemeClr val="bg1"/>
                </a:solidFill>
                <a:latin typeface="微软雅黑" panose="020B0503020204020204" pitchFamily="34" charset="-122"/>
                <a:ea typeface="微软雅黑" panose="020B0503020204020204" pitchFamily="34" charset="-122"/>
              </a:rPr>
              <a:t>翟华振  熊</a:t>
            </a:r>
            <a:r>
              <a:rPr lang="zh-CN" altLang="en-US" sz="2000" b="1" dirty="0">
                <a:solidFill>
                  <a:schemeClr val="bg1"/>
                </a:solidFill>
                <a:latin typeface="微软雅黑" panose="020B0503020204020204" pitchFamily="34" charset="-122"/>
                <a:ea typeface="微软雅黑" panose="020B0503020204020204" pitchFamily="34" charset="-122"/>
              </a:rPr>
              <a:t>子臣</a:t>
            </a:r>
          </a:p>
        </p:txBody>
      </p:sp>
    </p:spTree>
    <p:extLst>
      <p:ext uri="{BB962C8B-B14F-4D97-AF65-F5344CB8AC3E}">
        <p14:creationId xmlns:p14="http://schemas.microsoft.com/office/powerpoint/2010/main" val="2176248116"/>
      </p:ext>
    </p:extLst>
  </p:cSld>
  <p:clrMapOvr>
    <a:masterClrMapping/>
  </p:clrMapOvr>
  <mc:AlternateContent xmlns:mc="http://schemas.openxmlformats.org/markup-compatibility/2006" xmlns:p15="http://schemas.microsoft.com/office/powerpoint/2012/main">
    <mc:Choice Requires="p15">
      <p:transition spd="slow">
        <p15:prstTrans prst="airplan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33" y="4827"/>
            <a:ext cx="12274379" cy="6848346"/>
          </a:xfrm>
          <a:prstGeom prst="rect">
            <a:avLst/>
          </a:prstGeom>
          <a:solidFill>
            <a:schemeClr val="bg1"/>
          </a:solidFill>
          <a:effectLst>
            <a:glow rad="25400">
              <a:schemeClr val="accent1">
                <a:alpha val="40000"/>
              </a:schemeClr>
            </a:glow>
          </a:effectLst>
        </p:spPr>
      </p:pic>
      <p:sp>
        <p:nvSpPr>
          <p:cNvPr id="6" name="矩形 5"/>
          <p:cNvSpPr/>
          <p:nvPr/>
        </p:nvSpPr>
        <p:spPr>
          <a:xfrm>
            <a:off x="0" y="678475"/>
            <a:ext cx="12192000" cy="5501050"/>
          </a:xfrm>
          <a:prstGeom prst="rect">
            <a:avLst/>
          </a:prstGeom>
          <a:solidFill>
            <a:srgbClr val="0D753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p:cNvSpPr/>
          <p:nvPr/>
        </p:nvSpPr>
        <p:spPr>
          <a:xfrm>
            <a:off x="0" y="470649"/>
            <a:ext cx="4504765" cy="5957046"/>
          </a:xfrm>
          <a:prstGeom prst="rect">
            <a:avLst/>
          </a:prstGeom>
          <a:solidFill>
            <a:srgbClr val="017337">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0D753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204396" y="2521601"/>
            <a:ext cx="856342" cy="864863"/>
          </a:xfrm>
          <a:prstGeom prst="flowChartConnector">
            <a:avLst/>
          </a:prstGeom>
          <a:noFill/>
        </p:spPr>
        <p:txBody>
          <a:bodyPr wrap="square" rtlCol="0">
            <a:spAutoFit/>
          </a:bodyPr>
          <a:lstStyle/>
          <a:p>
            <a:pPr algn="ctr">
              <a:lnSpc>
                <a:spcPct val="200000"/>
              </a:lnSpc>
            </a:pPr>
            <a:endParaRPr lang="zh-CN" altLang="en-US" sz="2000" dirty="0">
              <a:solidFill>
                <a:srgbClr val="3BB7A8"/>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715418" y="1750841"/>
            <a:ext cx="1623311" cy="3247580"/>
            <a:chOff x="5369322" y="1870736"/>
            <a:chExt cx="1623311" cy="3247580"/>
          </a:xfrm>
        </p:grpSpPr>
        <p:sp>
          <p:nvSpPr>
            <p:cNvPr id="15" name="文本框 14"/>
            <p:cNvSpPr txBox="1"/>
            <p:nvPr/>
          </p:nvSpPr>
          <p:spPr>
            <a:xfrm>
              <a:off x="6192414" y="2157672"/>
              <a:ext cx="800219" cy="1349908"/>
            </a:xfrm>
            <a:prstGeom prst="rect">
              <a:avLst/>
            </a:prstGeom>
            <a:noFill/>
          </p:spPr>
          <p:txBody>
            <a:bodyPr vert="eaVert"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 录</a:t>
              </a:r>
            </a:p>
          </p:txBody>
        </p:sp>
        <p:sp>
          <p:nvSpPr>
            <p:cNvPr id="16" name="文本框 15"/>
            <p:cNvSpPr txBox="1"/>
            <p:nvPr/>
          </p:nvSpPr>
          <p:spPr>
            <a:xfrm>
              <a:off x="5369322" y="3537789"/>
              <a:ext cx="492443" cy="1226435"/>
            </a:xfrm>
            <a:prstGeom prst="rect">
              <a:avLst/>
            </a:prstGeom>
            <a:solidFill>
              <a:schemeClr val="bg1"/>
            </a:solidFill>
          </p:spPr>
          <p:txBody>
            <a:bodyPr vert="eaVert" wrap="square" rtlCol="0">
              <a:spAutoFit/>
            </a:bodyPr>
            <a:lstStyle/>
            <a:p>
              <a:r>
                <a:rPr lang="en-US" altLang="zh-CN" sz="2000" dirty="0">
                  <a:solidFill>
                    <a:srgbClr val="0D753E"/>
                  </a:solidFill>
                  <a:latin typeface="微软雅黑" panose="020B0503020204020204" pitchFamily="34" charset="-122"/>
                  <a:ea typeface="微软雅黑" panose="020B0503020204020204" pitchFamily="34" charset="-122"/>
                </a:rPr>
                <a:t>Contents</a:t>
              </a:r>
              <a:endParaRPr lang="zh-CN" altLang="en-US" sz="2000" dirty="0">
                <a:solidFill>
                  <a:srgbClr val="0D753E"/>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flipV="1">
              <a:off x="5615540" y="1870736"/>
              <a:ext cx="0" cy="14416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615540" y="1870736"/>
              <a:ext cx="993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6609181" y="1870737"/>
              <a:ext cx="0" cy="2869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09181" y="3537789"/>
              <a:ext cx="0" cy="15805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15540" y="5118316"/>
              <a:ext cx="9936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615540" y="4831380"/>
              <a:ext cx="0" cy="2869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6294006" y="1750841"/>
            <a:ext cx="3942456" cy="3750476"/>
            <a:chOff x="6392125" y="1438305"/>
            <a:chExt cx="3942456" cy="3750476"/>
          </a:xfrm>
        </p:grpSpPr>
        <p:sp>
          <p:nvSpPr>
            <p:cNvPr id="44" name="椭圆 43"/>
            <p:cNvSpPr/>
            <p:nvPr/>
          </p:nvSpPr>
          <p:spPr>
            <a:xfrm>
              <a:off x="6623041" y="1781857"/>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椭圆 44"/>
            <p:cNvSpPr/>
            <p:nvPr/>
          </p:nvSpPr>
          <p:spPr>
            <a:xfrm>
              <a:off x="6623041" y="2560143"/>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椭圆 45"/>
            <p:cNvSpPr/>
            <p:nvPr/>
          </p:nvSpPr>
          <p:spPr>
            <a:xfrm>
              <a:off x="6623041" y="3312397"/>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椭圆 46"/>
            <p:cNvSpPr/>
            <p:nvPr/>
          </p:nvSpPr>
          <p:spPr>
            <a:xfrm>
              <a:off x="6623041" y="4052430"/>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文本框 48"/>
            <p:cNvSpPr txBox="1"/>
            <p:nvPr/>
          </p:nvSpPr>
          <p:spPr>
            <a:xfrm>
              <a:off x="6392125" y="2216591"/>
              <a:ext cx="856342" cy="864863"/>
            </a:xfrm>
            <a:prstGeom prst="flowChartConnector">
              <a:avLst/>
            </a:prstGeom>
            <a:noFill/>
          </p:spPr>
          <p:txBody>
            <a:bodyPr wrap="square" rtlCol="0">
              <a:spAutoFit/>
            </a:bodyPr>
            <a:lstStyle/>
            <a:p>
              <a:pPr algn="ctr">
                <a:lnSpc>
                  <a:spcPct val="200000"/>
                </a:lnSpc>
              </a:pPr>
              <a:r>
                <a:rPr lang="en-US" altLang="zh-CN" sz="2000" dirty="0">
                  <a:solidFill>
                    <a:srgbClr val="017337"/>
                  </a:solidFill>
                  <a:latin typeface="微软雅黑" panose="020B0503020204020204" pitchFamily="34" charset="-122"/>
                  <a:ea typeface="微软雅黑" panose="020B0503020204020204" pitchFamily="34" charset="-122"/>
                </a:rPr>
                <a:t>02</a:t>
              </a:r>
              <a:endParaRPr lang="zh-CN" altLang="en-US" sz="2000" dirty="0">
                <a:solidFill>
                  <a:srgbClr val="017337"/>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392125" y="2968845"/>
              <a:ext cx="856342" cy="864863"/>
            </a:xfrm>
            <a:prstGeom prst="flowChartConnector">
              <a:avLst/>
            </a:prstGeom>
            <a:noFill/>
          </p:spPr>
          <p:txBody>
            <a:bodyPr wrap="square" rtlCol="0">
              <a:spAutoFit/>
            </a:bodyPr>
            <a:lstStyle/>
            <a:p>
              <a:pPr algn="ctr">
                <a:lnSpc>
                  <a:spcPct val="200000"/>
                </a:lnSpc>
              </a:pPr>
              <a:r>
                <a:rPr lang="en-US" altLang="zh-CN" sz="2000" dirty="0">
                  <a:solidFill>
                    <a:srgbClr val="017337"/>
                  </a:solidFill>
                  <a:latin typeface="微软雅黑" panose="020B0503020204020204" pitchFamily="34" charset="-122"/>
                  <a:ea typeface="微软雅黑" panose="020B0503020204020204" pitchFamily="34" charset="-122"/>
                </a:rPr>
                <a:t>03</a:t>
              </a:r>
              <a:endParaRPr lang="zh-CN" altLang="en-US" sz="2000" dirty="0">
                <a:solidFill>
                  <a:srgbClr val="017337"/>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392125" y="3708878"/>
              <a:ext cx="856342" cy="864863"/>
            </a:xfrm>
            <a:prstGeom prst="flowChartConnector">
              <a:avLst/>
            </a:prstGeom>
            <a:noFill/>
          </p:spPr>
          <p:txBody>
            <a:bodyPr wrap="square" rtlCol="0">
              <a:spAutoFit/>
            </a:bodyPr>
            <a:lstStyle/>
            <a:p>
              <a:pPr algn="ctr">
                <a:lnSpc>
                  <a:spcPct val="200000"/>
                </a:lnSpc>
              </a:pPr>
              <a:r>
                <a:rPr lang="en-US" altLang="zh-CN" sz="2000" dirty="0">
                  <a:solidFill>
                    <a:srgbClr val="017337"/>
                  </a:solidFill>
                  <a:latin typeface="微软雅黑" panose="020B0503020204020204" pitchFamily="34" charset="-122"/>
                  <a:ea typeface="微软雅黑" panose="020B0503020204020204" pitchFamily="34" charset="-122"/>
                </a:rPr>
                <a:t>04</a:t>
              </a:r>
              <a:endParaRPr lang="zh-CN" altLang="en-US" sz="2000" dirty="0">
                <a:solidFill>
                  <a:srgbClr val="017337"/>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6392125" y="1438305"/>
              <a:ext cx="856342" cy="864863"/>
            </a:xfrm>
            <a:prstGeom prst="flowChartConnector">
              <a:avLst/>
            </a:prstGeom>
            <a:noFill/>
          </p:spPr>
          <p:txBody>
            <a:bodyPr wrap="square" rtlCol="0">
              <a:spAutoFit/>
            </a:bodyPr>
            <a:lstStyle/>
            <a:p>
              <a:pPr algn="ctr">
                <a:lnSpc>
                  <a:spcPct val="200000"/>
                </a:lnSpc>
              </a:pPr>
              <a:r>
                <a:rPr lang="en-US" altLang="zh-CN" sz="2000" dirty="0">
                  <a:solidFill>
                    <a:srgbClr val="017337"/>
                  </a:solidFill>
                  <a:latin typeface="微软雅黑" panose="020B0503020204020204" pitchFamily="34" charset="-122"/>
                  <a:ea typeface="微软雅黑" panose="020B0503020204020204" pitchFamily="34" charset="-122"/>
                </a:rPr>
                <a:t>01</a:t>
              </a:r>
              <a:endParaRPr lang="zh-CN" altLang="en-US" sz="2000" dirty="0">
                <a:solidFill>
                  <a:srgbClr val="017337"/>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7100884" y="1564726"/>
              <a:ext cx="3233697" cy="3624055"/>
              <a:chOff x="4470289" y="1522630"/>
              <a:chExt cx="3233697" cy="3624055"/>
            </a:xfrm>
          </p:grpSpPr>
          <p:sp>
            <p:nvSpPr>
              <p:cNvPr id="55" name="矩形 54"/>
              <p:cNvSpPr/>
              <p:nvPr/>
            </p:nvSpPr>
            <p:spPr>
              <a:xfrm>
                <a:off x="4483113" y="2274884"/>
                <a:ext cx="1210588" cy="615040"/>
              </a:xfrm>
              <a:prstGeom prst="rect">
                <a:avLst/>
              </a:prstGeom>
            </p:spPr>
            <p:txBody>
              <a:bodyPr wrap="non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主体内容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4488014" y="3779392"/>
                <a:ext cx="3215972" cy="707886"/>
              </a:xfrm>
              <a:prstGeom prst="rect">
                <a:avLst/>
              </a:prstGeom>
            </p:spPr>
            <p:txBody>
              <a:bodyPr wrap="squar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总结展望</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4483113" y="4531645"/>
                <a:ext cx="184731" cy="615040"/>
              </a:xfrm>
              <a:prstGeom prst="rect">
                <a:avLst/>
              </a:prstGeom>
            </p:spPr>
            <p:txBody>
              <a:bodyPr wrap="none">
                <a:spAutoFit/>
              </a:bodyPr>
              <a:lstStyle/>
              <a:p>
                <a:pPr>
                  <a:lnSpc>
                    <a:spcPct val="200000"/>
                  </a:lnSpc>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4470289" y="1522630"/>
                <a:ext cx="1210588" cy="615040"/>
              </a:xfrm>
              <a:prstGeom prst="rect">
                <a:avLst/>
              </a:prstGeom>
            </p:spPr>
            <p:txBody>
              <a:bodyPr wrap="non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研究背景</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4483113" y="3027138"/>
                <a:ext cx="1210588" cy="615040"/>
              </a:xfrm>
              <a:prstGeom prst="rect">
                <a:avLst/>
              </a:prstGeom>
            </p:spPr>
            <p:txBody>
              <a:bodyPr wrap="non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应用技术</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051935840"/>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79" y="4827"/>
            <a:ext cx="12274379" cy="6848346"/>
          </a:xfrm>
          <a:prstGeom prst="rect">
            <a:avLst/>
          </a:prstGeom>
          <a:solidFill>
            <a:schemeClr val="bg1"/>
          </a:solidFill>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内容占位符 26"/>
          <p:cNvSpPr>
            <a:spLocks noGrp="1"/>
          </p:cNvSpPr>
          <p:nvPr>
            <p:ph idx="1"/>
          </p:nvPr>
        </p:nvSpPr>
        <p:spPr>
          <a:xfrm>
            <a:off x="2355163" y="313151"/>
            <a:ext cx="9786257" cy="5989041"/>
          </a:xfrm>
        </p:spPr>
        <p:txBody>
          <a:bodyPr>
            <a:normAutofit/>
          </a:bodyPr>
          <a:lstStyle/>
          <a:p>
            <a:pPr marL="457200" indent="-457200">
              <a:buFont typeface="+mj-lt"/>
              <a:buAutoNum type="arabicPeriod"/>
            </a:pPr>
            <a:r>
              <a:rPr lang="zh-CN" altLang="en-US" sz="2600" dirty="0" smtClean="0">
                <a:latin typeface="微软雅黑" panose="020B0503020204020204" pitchFamily="34" charset="-122"/>
                <a:ea typeface="微软雅黑" panose="020B0503020204020204" pitchFamily="34" charset="-122"/>
              </a:rPr>
              <a:t>养殖场内环境因子分布</a:t>
            </a:r>
            <a:r>
              <a:rPr lang="zh-CN" altLang="en-US" sz="2600" dirty="0" smtClean="0">
                <a:solidFill>
                  <a:srgbClr val="017337"/>
                </a:solidFill>
                <a:latin typeface="微软雅黑" panose="020B0503020204020204" pitchFamily="34" charset="-122"/>
                <a:ea typeface="微软雅黑" panose="020B0503020204020204" pitchFamily="34" charset="-122"/>
              </a:rPr>
              <a:t>不均匀，</a:t>
            </a:r>
            <a:r>
              <a:rPr lang="zh-CN" altLang="en-US" sz="2600" dirty="0">
                <a:latin typeface="微软雅黑" panose="020B0503020204020204" pitchFamily="34" charset="-122"/>
                <a:ea typeface="微软雅黑" panose="020B0503020204020204" pitchFamily="34" charset="-122"/>
              </a:rPr>
              <a:t>畜禽的呼吸与排便</a:t>
            </a:r>
            <a:r>
              <a:rPr lang="zh-CN" altLang="en-US" sz="2600" dirty="0" smtClean="0">
                <a:latin typeface="微软雅黑" panose="020B0503020204020204" pitchFamily="34" charset="-122"/>
                <a:ea typeface="微软雅黑" panose="020B0503020204020204" pitchFamily="34" charset="-122"/>
              </a:rPr>
              <a:t>会进一步改变环境影响因子，而这些因素会影响畜禽的</a:t>
            </a:r>
            <a:r>
              <a:rPr lang="zh-CN" altLang="en-US" sz="2600" dirty="0" smtClean="0">
                <a:solidFill>
                  <a:srgbClr val="017337"/>
                </a:solidFill>
                <a:latin typeface="微软雅黑" panose="020B0503020204020204" pitchFamily="34" charset="-122"/>
                <a:ea typeface="微软雅黑" panose="020B0503020204020204" pitchFamily="34" charset="-122"/>
              </a:rPr>
              <a:t>健康生长</a:t>
            </a:r>
            <a:r>
              <a:rPr lang="zh-CN" altLang="en-US" sz="2600" dirty="0" smtClean="0">
                <a:latin typeface="微软雅黑" panose="020B0503020204020204" pitchFamily="34" charset="-122"/>
                <a:ea typeface="微软雅黑" panose="020B0503020204020204" pitchFamily="34" charset="-122"/>
              </a:rPr>
              <a:t>，因此需要</a:t>
            </a:r>
            <a:r>
              <a:rPr lang="zh-CN" altLang="en-US" sz="2600" dirty="0" smtClean="0">
                <a:solidFill>
                  <a:srgbClr val="017337"/>
                </a:solidFill>
                <a:latin typeface="微软雅黑" panose="020B0503020204020204" pitchFamily="34" charset="-122"/>
                <a:ea typeface="微软雅黑" panose="020B0503020204020204" pitchFamily="34" charset="-122"/>
              </a:rPr>
              <a:t>全区域监测</a:t>
            </a:r>
            <a:r>
              <a:rPr lang="zh-CN" altLang="en-US" sz="2600" dirty="0" smtClean="0">
                <a:latin typeface="微软雅黑" panose="020B0503020204020204" pitchFamily="34" charset="-122"/>
                <a:ea typeface="微软雅黑" panose="020B0503020204020204" pitchFamily="34" charset="-122"/>
              </a:rPr>
              <a:t>养殖场内环境因子。</a:t>
            </a:r>
            <a:endParaRPr lang="en-US" altLang="zh-CN" sz="26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600" dirty="0" smtClean="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600" dirty="0" smtClean="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600" dirty="0" smtClean="0">
                <a:latin typeface="微软雅黑" panose="020B0503020204020204" pitchFamily="34" charset="-122"/>
                <a:ea typeface="微软雅黑" panose="020B0503020204020204" pitchFamily="34" charset="-122"/>
              </a:rPr>
              <a:t>口蹄疫、非洲猪瘟等疾病近年来在我国较为频发，造成了养殖业的巨大损失。当猪感染疾病时，</a:t>
            </a:r>
            <a:r>
              <a:rPr lang="zh-CN" altLang="en-US" sz="2600" dirty="0" smtClean="0">
                <a:solidFill>
                  <a:srgbClr val="017337"/>
                </a:solidFill>
                <a:latin typeface="微软雅黑" panose="020B0503020204020204" pitchFamily="34" charset="-122"/>
                <a:ea typeface="微软雅黑" panose="020B0503020204020204" pitchFamily="34" charset="-122"/>
              </a:rPr>
              <a:t>体温</a:t>
            </a:r>
            <a:r>
              <a:rPr lang="zh-CN" altLang="en-US" sz="2600" dirty="0" smtClean="0">
                <a:latin typeface="微软雅黑" panose="020B0503020204020204" pitchFamily="34" charset="-122"/>
                <a:ea typeface="微软雅黑" panose="020B0503020204020204" pitchFamily="34" charset="-122"/>
              </a:rPr>
              <a:t>可能会出现异常，</a:t>
            </a:r>
            <a:r>
              <a:rPr lang="zh-CN" altLang="en-US" sz="2600" dirty="0" smtClean="0">
                <a:solidFill>
                  <a:srgbClr val="017337"/>
                </a:solidFill>
                <a:latin typeface="微软雅黑" panose="020B0503020204020204" pitchFamily="34" charset="-122"/>
                <a:ea typeface="微软雅黑" panose="020B0503020204020204" pitchFamily="34" charset="-122"/>
              </a:rPr>
              <a:t>体表状况</a:t>
            </a:r>
            <a:r>
              <a:rPr lang="zh-CN" altLang="en-US" sz="2600" dirty="0" smtClean="0">
                <a:latin typeface="微软雅黑" panose="020B0503020204020204" pitchFamily="34" charset="-122"/>
                <a:ea typeface="微软雅黑" panose="020B0503020204020204" pitchFamily="34" charset="-122"/>
              </a:rPr>
              <a:t>和</a:t>
            </a:r>
            <a:r>
              <a:rPr lang="zh-CN" altLang="en-US" sz="2600" dirty="0" smtClean="0">
                <a:solidFill>
                  <a:srgbClr val="017337"/>
                </a:solidFill>
                <a:latin typeface="微软雅黑" panose="020B0503020204020204" pitchFamily="34" charset="-122"/>
                <a:ea typeface="微软雅黑" panose="020B0503020204020204" pitchFamily="34" charset="-122"/>
              </a:rPr>
              <a:t>行为状态</a:t>
            </a:r>
            <a:r>
              <a:rPr lang="zh-CN" altLang="en-US" sz="2600" dirty="0" smtClean="0">
                <a:latin typeface="微软雅黑" panose="020B0503020204020204" pitchFamily="34" charset="-122"/>
                <a:ea typeface="微软雅黑" panose="020B0503020204020204" pitchFamily="34" charset="-122"/>
              </a:rPr>
              <a:t>也可能会发生改变。</a:t>
            </a:r>
            <a:endParaRPr lang="en-US" altLang="zh-CN" sz="2600" dirty="0" smtClean="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6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600" dirty="0" smtClean="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600" dirty="0" smtClean="0">
                <a:latin typeface="微软雅黑" panose="020B0503020204020204" pitchFamily="34" charset="-122"/>
                <a:ea typeface="微软雅黑" panose="020B0503020204020204" pitchFamily="34" charset="-122"/>
              </a:rPr>
              <a:t>畜禽养殖场内部物料搬运与畜禽转移不方便，搬运往往需要较多人力或专用工具。</a:t>
            </a:r>
            <a:endParaRPr lang="en-US" altLang="zh-CN" sz="2200" dirty="0" smtClean="0">
              <a:latin typeface="微软雅黑 Light" panose="020B0502040204020203" pitchFamily="34" charset="-122"/>
              <a:ea typeface="微软雅黑 Light" panose="020B0502040204020203" pitchFamily="34" charset="-122"/>
            </a:endParaRPr>
          </a:p>
          <a:p>
            <a:pPr marL="0" indent="0">
              <a:buNone/>
            </a:pPr>
            <a:endParaRPr lang="en-US" altLang="zh-CN" sz="2200" dirty="0">
              <a:latin typeface="微软雅黑 Light" panose="020B0502040204020203" pitchFamily="34" charset="-122"/>
              <a:ea typeface="微软雅黑 Light" panose="020B0502040204020203" pitchFamily="34" charset="-122"/>
            </a:endParaRPr>
          </a:p>
          <a:p>
            <a:endParaRPr lang="zh-CN" altLang="en-US" sz="2200" dirty="0">
              <a:latin typeface="微软雅黑 Light" panose="020B0502040204020203" pitchFamily="34" charset="-122"/>
              <a:ea typeface="微软雅黑 Light" panose="020B0502040204020203" pitchFamily="34" charset="-122"/>
            </a:endParaRPr>
          </a:p>
        </p:txBody>
      </p:sp>
      <p:sp>
        <p:nvSpPr>
          <p:cNvPr id="7" name="矩形 6"/>
          <p:cNvSpPr/>
          <p:nvPr/>
        </p:nvSpPr>
        <p:spPr>
          <a:xfrm rot="16200000">
            <a:off x="-2552913" y="2456864"/>
            <a:ext cx="6865299" cy="1951571"/>
          </a:xfrm>
          <a:prstGeom prst="rect">
            <a:avLst/>
          </a:prstGeom>
          <a:solidFill>
            <a:srgbClr val="017337">
              <a:alpha val="90000"/>
            </a:srgbClr>
          </a:solidFill>
          <a:ln>
            <a:gradFill>
              <a:gsLst>
                <a:gs pos="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972" y="956673"/>
            <a:ext cx="2340191"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研究背景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4972" y="2432917"/>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主体内容</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a:off x="1836131" y="1056840"/>
            <a:ext cx="361184" cy="311367"/>
          </a:xfrm>
          <a:prstGeom prst="triangle">
            <a:avLst/>
          </a:prstGeom>
          <a:solidFill>
            <a:srgbClr val="1A81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396" y="1114634"/>
            <a:ext cx="2142157" cy="1490941"/>
          </a:xfrm>
          <a:prstGeom prst="ellipse">
            <a:avLst/>
          </a:prstGeom>
          <a:ln>
            <a:noFill/>
          </a:ln>
          <a:effectLst>
            <a:softEdge rad="112500"/>
          </a:effectLst>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2178" y="3146351"/>
            <a:ext cx="2712211" cy="1525619"/>
          </a:xfrm>
          <a:prstGeom prst="ellipse">
            <a:avLst/>
          </a:prstGeom>
          <a:ln>
            <a:noFill/>
          </a:ln>
          <a:effectLst>
            <a:softEdge rad="112500"/>
          </a:effectLst>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6983" y="5034814"/>
            <a:ext cx="2362599" cy="1750877"/>
          </a:xfrm>
          <a:prstGeom prst="ellipse">
            <a:avLst/>
          </a:prstGeom>
          <a:ln>
            <a:noFill/>
          </a:ln>
          <a:effectLst>
            <a:softEdge rad="112500"/>
          </a:effectLst>
        </p:spPr>
      </p:pic>
    </p:spTree>
    <p:extLst>
      <p:ext uri="{BB962C8B-B14F-4D97-AF65-F5344CB8AC3E}">
        <p14:creationId xmlns:p14="http://schemas.microsoft.com/office/powerpoint/2010/main" val="3997835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79" y="4827"/>
            <a:ext cx="12274379" cy="6848346"/>
          </a:xfrm>
          <a:prstGeom prst="rect">
            <a:avLst/>
          </a:prstGeom>
          <a:solidFill>
            <a:schemeClr val="bg1"/>
          </a:solidFill>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内容占位符 26"/>
          <p:cNvSpPr>
            <a:spLocks noGrp="1"/>
          </p:cNvSpPr>
          <p:nvPr>
            <p:ph idx="1"/>
          </p:nvPr>
        </p:nvSpPr>
        <p:spPr>
          <a:xfrm>
            <a:off x="2297592" y="106880"/>
            <a:ext cx="9786257" cy="6363050"/>
          </a:xfrm>
        </p:spPr>
        <p:txBody>
          <a:bodyPr>
            <a:normAutofit/>
          </a:bodyPr>
          <a:lstStyle/>
          <a:p>
            <a:pPr marL="0" indent="0">
              <a:buNone/>
            </a:pPr>
            <a:endParaRPr lang="en-US" altLang="zh-CN" sz="2200" dirty="0" smtClean="0">
              <a:latin typeface="微软雅黑 Light" panose="020B0502040204020203" pitchFamily="34" charset="-122"/>
              <a:ea typeface="微软雅黑 Light" panose="020B0502040204020203" pitchFamily="34" charset="-122"/>
            </a:endParaRPr>
          </a:p>
          <a:p>
            <a:pPr marL="0" indent="0">
              <a:buNone/>
            </a:pPr>
            <a:endParaRPr lang="en-US" altLang="zh-CN" sz="2200" dirty="0" smtClean="0">
              <a:latin typeface="微软雅黑 Light" panose="020B0502040204020203" pitchFamily="34" charset="-122"/>
              <a:ea typeface="微软雅黑 Light" panose="020B0502040204020203" pitchFamily="34" charset="-122"/>
            </a:endParaRPr>
          </a:p>
          <a:p>
            <a:pPr marL="514350" indent="-514350">
              <a:buFont typeface="+mj-lt"/>
              <a:buAutoNum type="arabicPeriod"/>
            </a:pPr>
            <a:r>
              <a:rPr lang="zh-CN" altLang="en-US" sz="2600" dirty="0" smtClean="0">
                <a:latin typeface="微软雅黑" panose="020B0503020204020204" pitchFamily="34" charset="-122"/>
                <a:ea typeface="微软雅黑" panose="020B0503020204020204" pitchFamily="34" charset="-122"/>
              </a:rPr>
              <a:t>在重要节点布置</a:t>
            </a:r>
            <a:r>
              <a:rPr lang="zh-CN" altLang="en-US" sz="2600" dirty="0" smtClean="0">
                <a:solidFill>
                  <a:srgbClr val="017337"/>
                </a:solidFill>
                <a:latin typeface="微软雅黑" panose="020B0503020204020204" pitchFamily="34" charset="-122"/>
                <a:ea typeface="微软雅黑" panose="020B0503020204020204" pitchFamily="34" charset="-122"/>
              </a:rPr>
              <a:t>固定传感器</a:t>
            </a:r>
            <a:r>
              <a:rPr lang="zh-CN" altLang="en-US" sz="2600" dirty="0" smtClean="0">
                <a:latin typeface="微软雅黑" panose="020B0503020204020204" pitchFamily="34" charset="-122"/>
                <a:ea typeface="微软雅黑" panose="020B0503020204020204" pitchFamily="34" charset="-122"/>
              </a:rPr>
              <a:t>与</a:t>
            </a:r>
            <a:r>
              <a:rPr lang="zh-CN" altLang="en-US" sz="2600" dirty="0" smtClean="0">
                <a:solidFill>
                  <a:srgbClr val="017337"/>
                </a:solidFill>
                <a:latin typeface="微软雅黑" panose="020B0503020204020204" pitchFamily="34" charset="-122"/>
                <a:ea typeface="微软雅黑" panose="020B0503020204020204" pitchFamily="34" charset="-122"/>
              </a:rPr>
              <a:t>移动检测平台</a:t>
            </a:r>
            <a:r>
              <a:rPr lang="zh-CN" altLang="en-US" sz="2600" dirty="0" smtClean="0">
                <a:latin typeface="微软雅黑" panose="020B0503020204020204" pitchFamily="34" charset="-122"/>
                <a:ea typeface="微软雅黑" panose="020B0503020204020204" pitchFamily="34" charset="-122"/>
              </a:rPr>
              <a:t>相结合，可实现全区域内任意一点的精准定位及环境因子实时监测。</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endParaRPr lang="en-US" altLang="zh-CN" sz="2600" dirty="0" smtClean="0">
              <a:latin typeface="微软雅黑" panose="020B0503020204020204" pitchFamily="34" charset="-122"/>
              <a:ea typeface="微软雅黑" panose="020B0503020204020204" pitchFamily="34" charset="-122"/>
            </a:endParaRPr>
          </a:p>
          <a:p>
            <a:pPr marL="514350" indent="-514350">
              <a:buFont typeface="+mj-lt"/>
              <a:buAutoNum type="arabicPeriod"/>
            </a:pP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smtClean="0">
                <a:latin typeface="微软雅黑" panose="020B0503020204020204" pitchFamily="34" charset="-122"/>
                <a:ea typeface="微软雅黑" panose="020B0503020204020204" pitchFamily="34" charset="-122"/>
              </a:rPr>
              <a:t>移动检测平台同时搭载</a:t>
            </a:r>
            <a:r>
              <a:rPr lang="zh-CN" altLang="en-US" sz="2600" dirty="0" smtClean="0">
                <a:solidFill>
                  <a:srgbClr val="017337"/>
                </a:solidFill>
                <a:latin typeface="微软雅黑" panose="020B0503020204020204" pitchFamily="34" charset="-122"/>
                <a:ea typeface="微软雅黑" panose="020B0503020204020204" pitchFamily="34" charset="-122"/>
              </a:rPr>
              <a:t>图像</a:t>
            </a:r>
            <a:r>
              <a:rPr lang="zh-CN" altLang="en-US" sz="2600" dirty="0" smtClean="0">
                <a:latin typeface="微软雅黑" panose="020B0503020204020204" pitchFamily="34" charset="-122"/>
                <a:ea typeface="微软雅黑" panose="020B0503020204020204" pitchFamily="34" charset="-122"/>
              </a:rPr>
              <a:t>传输模块与远</a:t>
            </a:r>
            <a:r>
              <a:rPr lang="zh-CN" altLang="en-US" sz="2600" dirty="0">
                <a:latin typeface="微软雅黑" panose="020B0503020204020204" pitchFamily="34" charset="-122"/>
                <a:ea typeface="微软雅黑" panose="020B0503020204020204" pitchFamily="34" charset="-122"/>
              </a:rPr>
              <a:t>距离红外</a:t>
            </a:r>
            <a:r>
              <a:rPr lang="zh-CN" altLang="en-US" sz="2600" dirty="0">
                <a:solidFill>
                  <a:srgbClr val="017337"/>
                </a:solidFill>
                <a:latin typeface="微软雅黑" panose="020B0503020204020204" pitchFamily="34" charset="-122"/>
                <a:ea typeface="微软雅黑" panose="020B0503020204020204" pitchFamily="34" charset="-122"/>
              </a:rPr>
              <a:t>测温</a:t>
            </a:r>
            <a:r>
              <a:rPr lang="zh-CN" altLang="en-US" sz="2600" dirty="0">
                <a:latin typeface="微软雅黑" panose="020B0503020204020204" pitchFamily="34" charset="-122"/>
                <a:ea typeface="微软雅黑" panose="020B0503020204020204" pitchFamily="34" charset="-122"/>
              </a:rPr>
              <a:t>模块，</a:t>
            </a:r>
            <a:r>
              <a:rPr lang="zh-CN" altLang="en-US" sz="2600" dirty="0" smtClean="0">
                <a:latin typeface="微软雅黑" panose="020B0503020204020204" pitchFamily="34" charset="-122"/>
                <a:ea typeface="微软雅黑" panose="020B0503020204020204" pitchFamily="34" charset="-122"/>
              </a:rPr>
              <a:t>能够</a:t>
            </a:r>
            <a:r>
              <a:rPr lang="en-US" altLang="zh-CN" sz="2600" dirty="0" smtClean="0">
                <a:solidFill>
                  <a:srgbClr val="017337"/>
                </a:solidFill>
                <a:latin typeface="微软雅黑" panose="020B0503020204020204" pitchFamily="34" charset="-122"/>
                <a:ea typeface="微软雅黑" panose="020B0503020204020204" pitchFamily="34" charset="-122"/>
              </a:rPr>
              <a:t>360°</a:t>
            </a:r>
            <a:r>
              <a:rPr lang="zh-CN" altLang="en-US" sz="2600" dirty="0" smtClean="0">
                <a:latin typeface="微软雅黑" panose="020B0503020204020204" pitchFamily="34" charset="-122"/>
                <a:ea typeface="微软雅黑" panose="020B0503020204020204" pitchFamily="34" charset="-122"/>
              </a:rPr>
              <a:t>旋转，无死角检测畜禽</a:t>
            </a:r>
            <a:r>
              <a:rPr lang="zh-CN" altLang="en-US" sz="2600" dirty="0" smtClean="0">
                <a:solidFill>
                  <a:srgbClr val="017337"/>
                </a:solidFill>
                <a:latin typeface="微软雅黑" panose="020B0503020204020204" pitchFamily="34" charset="-122"/>
                <a:ea typeface="微软雅黑" panose="020B0503020204020204" pitchFamily="34" charset="-122"/>
              </a:rPr>
              <a:t>体温</a:t>
            </a:r>
            <a:r>
              <a:rPr lang="zh-CN" altLang="en-US" sz="2600" dirty="0" smtClean="0">
                <a:latin typeface="微软雅黑" panose="020B0503020204020204" pitchFamily="34" charset="-122"/>
                <a:ea typeface="微软雅黑" panose="020B0503020204020204" pitchFamily="34" charset="-122"/>
              </a:rPr>
              <a:t>、</a:t>
            </a:r>
            <a:r>
              <a:rPr lang="zh-CN" altLang="en-US" sz="2600" dirty="0" smtClean="0">
                <a:solidFill>
                  <a:srgbClr val="017337"/>
                </a:solidFill>
                <a:latin typeface="微软雅黑" panose="020B0503020204020204" pitchFamily="34" charset="-122"/>
                <a:ea typeface="微软雅黑" panose="020B0503020204020204" pitchFamily="34" charset="-122"/>
              </a:rPr>
              <a:t>体表状况</a:t>
            </a:r>
            <a:r>
              <a:rPr lang="zh-CN" altLang="en-US" sz="2600" dirty="0" smtClean="0">
                <a:latin typeface="微软雅黑" panose="020B0503020204020204" pitchFamily="34" charset="-122"/>
                <a:ea typeface="微软雅黑" panose="020B0503020204020204" pitchFamily="34" charset="-122"/>
              </a:rPr>
              <a:t>及</a:t>
            </a:r>
            <a:r>
              <a:rPr lang="zh-CN" altLang="en-US" sz="2600" dirty="0" smtClean="0">
                <a:solidFill>
                  <a:srgbClr val="017337"/>
                </a:solidFill>
                <a:latin typeface="微软雅黑" panose="020B0503020204020204" pitchFamily="34" charset="-122"/>
                <a:ea typeface="微软雅黑" panose="020B0503020204020204" pitchFamily="34" charset="-122"/>
              </a:rPr>
              <a:t>行为状态</a:t>
            </a:r>
            <a:r>
              <a:rPr lang="zh-CN" altLang="en-US" sz="2600" dirty="0" smtClean="0">
                <a:latin typeface="微软雅黑" panose="020B0503020204020204" pitchFamily="34" charset="-122"/>
                <a:ea typeface="微软雅黑" panose="020B0503020204020204" pitchFamily="34" charset="-122"/>
              </a:rPr>
              <a:t>，及时发现异常，发出</a:t>
            </a:r>
            <a:r>
              <a:rPr lang="zh-CN" altLang="en-US" sz="2600" dirty="0" smtClean="0">
                <a:solidFill>
                  <a:srgbClr val="017337"/>
                </a:solidFill>
                <a:latin typeface="微软雅黑" panose="020B0503020204020204" pitchFamily="34" charset="-122"/>
                <a:ea typeface="微软雅黑" panose="020B0503020204020204" pitchFamily="34" charset="-122"/>
              </a:rPr>
              <a:t>预警</a:t>
            </a:r>
            <a:r>
              <a:rPr lang="zh-CN" altLang="en-US"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endParaRPr lang="en-US" altLang="zh-CN" sz="2600" dirty="0" smtClean="0">
              <a:latin typeface="微软雅黑" panose="020B0503020204020204" pitchFamily="34" charset="-122"/>
              <a:ea typeface="微软雅黑" panose="020B0503020204020204" pitchFamily="34" charset="-122"/>
            </a:endParaRPr>
          </a:p>
          <a:p>
            <a:pPr marL="514350" indent="-514350">
              <a:buFont typeface="+mj-lt"/>
              <a:buAutoNum type="arabicPeriod"/>
            </a:pPr>
            <a:endParaRPr lang="en-US" altLang="zh-CN" sz="2600" dirty="0">
              <a:latin typeface="微软雅黑" panose="020B0503020204020204" pitchFamily="34" charset="-122"/>
              <a:ea typeface="微软雅黑" panose="020B0503020204020204" pitchFamily="34" charset="-122"/>
            </a:endParaRPr>
          </a:p>
          <a:p>
            <a:pPr marL="514350" indent="-514350">
              <a:buFont typeface="+mj-lt"/>
              <a:buAutoNum type="arabicPeriod"/>
            </a:pPr>
            <a:r>
              <a:rPr lang="zh-CN" altLang="en-US" sz="2600" dirty="0" smtClean="0">
                <a:latin typeface="微软雅黑" panose="020B0503020204020204" pitchFamily="34" charset="-122"/>
                <a:ea typeface="微软雅黑" panose="020B0503020204020204" pitchFamily="34" charset="-122"/>
              </a:rPr>
              <a:t>为充分利用平台移动</a:t>
            </a:r>
            <a:r>
              <a:rPr lang="zh-CN" altLang="en-US" sz="2600" dirty="0">
                <a:latin typeface="微软雅黑" panose="020B0503020204020204" pitchFamily="34" charset="-122"/>
                <a:ea typeface="微软雅黑" panose="020B0503020204020204" pitchFamily="34" charset="-122"/>
              </a:rPr>
              <a:t>功能</a:t>
            </a:r>
            <a:r>
              <a:rPr lang="zh-CN" altLang="en-US" sz="2600" dirty="0" smtClean="0">
                <a:latin typeface="微软雅黑" panose="020B0503020204020204" pitchFamily="34" charset="-122"/>
                <a:ea typeface="微软雅黑" panose="020B0503020204020204" pitchFamily="34" charset="-122"/>
              </a:rPr>
              <a:t>，在原有平台基础上设计了易于拆装的拖物平台，方便了</a:t>
            </a:r>
            <a:r>
              <a:rPr lang="zh-CN" altLang="en-US" sz="2600" dirty="0" smtClean="0">
                <a:solidFill>
                  <a:srgbClr val="017337"/>
                </a:solidFill>
                <a:latin typeface="微软雅黑" panose="020B0503020204020204" pitchFamily="34" charset="-122"/>
                <a:ea typeface="微软雅黑" panose="020B0503020204020204" pitchFamily="34" charset="-122"/>
              </a:rPr>
              <a:t>物资</a:t>
            </a:r>
            <a:r>
              <a:rPr lang="zh-CN" altLang="en-US" sz="2600" dirty="0">
                <a:solidFill>
                  <a:srgbClr val="017337"/>
                </a:solidFill>
                <a:latin typeface="微软雅黑" panose="020B0503020204020204" pitchFamily="34" charset="-122"/>
                <a:ea typeface="微软雅黑" panose="020B0503020204020204" pitchFamily="34" charset="-122"/>
              </a:rPr>
              <a:t>搬运</a:t>
            </a:r>
            <a:r>
              <a:rPr lang="zh-CN" altLang="en-US" sz="2600" dirty="0">
                <a:latin typeface="微软雅黑" panose="020B0503020204020204" pitchFamily="34" charset="-122"/>
                <a:ea typeface="微软雅黑" panose="020B0503020204020204" pitchFamily="34" charset="-122"/>
              </a:rPr>
              <a:t>与</a:t>
            </a:r>
            <a:r>
              <a:rPr lang="zh-CN" altLang="en-US" sz="2600" dirty="0">
                <a:solidFill>
                  <a:srgbClr val="017337"/>
                </a:solidFill>
                <a:latin typeface="微软雅黑" panose="020B0503020204020204" pitchFamily="34" charset="-122"/>
                <a:ea typeface="微软雅黑" panose="020B0503020204020204" pitchFamily="34" charset="-122"/>
              </a:rPr>
              <a:t>畜禽</a:t>
            </a:r>
            <a:r>
              <a:rPr lang="zh-CN" altLang="en-US" sz="2600" dirty="0" smtClean="0">
                <a:solidFill>
                  <a:srgbClr val="017337"/>
                </a:solidFill>
                <a:latin typeface="微软雅黑" panose="020B0503020204020204" pitchFamily="34" charset="-122"/>
                <a:ea typeface="微软雅黑" panose="020B0503020204020204" pitchFamily="34" charset="-122"/>
              </a:rPr>
              <a:t>转移</a:t>
            </a:r>
            <a:r>
              <a:rPr lang="zh-CN" altLang="en-US"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marL="0" indent="0">
              <a:buNone/>
            </a:pPr>
            <a:endParaRPr lang="en-US" altLang="zh-CN" sz="2200" dirty="0" smtClean="0">
              <a:latin typeface="微软雅黑 Light" panose="020B0502040204020203" pitchFamily="34" charset="-122"/>
              <a:ea typeface="微软雅黑 Light" panose="020B0502040204020203" pitchFamily="34" charset="-122"/>
            </a:endParaRPr>
          </a:p>
          <a:p>
            <a:pPr marL="0" indent="0">
              <a:buNone/>
            </a:pPr>
            <a:endParaRPr lang="en-US" altLang="zh-CN" sz="2200" dirty="0">
              <a:latin typeface="微软雅黑 Light" panose="020B0502040204020203" pitchFamily="34" charset="-122"/>
              <a:ea typeface="微软雅黑 Light" panose="020B0502040204020203" pitchFamily="34" charset="-122"/>
            </a:endParaRPr>
          </a:p>
          <a:p>
            <a:endParaRPr lang="zh-CN" altLang="en-US" sz="2200" dirty="0">
              <a:latin typeface="微软雅黑 Light" panose="020B0502040204020203" pitchFamily="34" charset="-122"/>
              <a:ea typeface="微软雅黑 Light" panose="020B0502040204020203" pitchFamily="34" charset="-122"/>
            </a:endParaRPr>
          </a:p>
        </p:txBody>
      </p:sp>
      <p:sp>
        <p:nvSpPr>
          <p:cNvPr id="7" name="矩形 6"/>
          <p:cNvSpPr/>
          <p:nvPr/>
        </p:nvSpPr>
        <p:spPr>
          <a:xfrm rot="16200000">
            <a:off x="-2552913" y="2456864"/>
            <a:ext cx="6865299" cy="1951571"/>
          </a:xfrm>
          <a:prstGeom prst="rect">
            <a:avLst/>
          </a:prstGeom>
          <a:solidFill>
            <a:srgbClr val="017337">
              <a:alpha val="90000"/>
            </a:srgbClr>
          </a:solidFill>
          <a:ln>
            <a:gradFill>
              <a:gsLst>
                <a:gs pos="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972" y="956673"/>
            <a:ext cx="2340191"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研究背景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4972" y="2432917"/>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主体内容</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a:off x="1836131" y="1056840"/>
            <a:ext cx="361184" cy="311367"/>
          </a:xfrm>
          <a:prstGeom prst="triangle">
            <a:avLst/>
          </a:prstGeom>
          <a:solidFill>
            <a:srgbClr val="1A81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五边形 15"/>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项目目标</a:t>
            </a:r>
          </a:p>
        </p:txBody>
      </p:sp>
    </p:spTree>
    <p:extLst>
      <p:ext uri="{BB962C8B-B14F-4D97-AF65-F5344CB8AC3E}">
        <p14:creationId xmlns:p14="http://schemas.microsoft.com/office/powerpoint/2010/main" val="36389901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309" y="883184"/>
            <a:ext cx="3753509" cy="3160615"/>
          </a:xfrm>
          <a:prstGeom prst="rect">
            <a:avLst/>
          </a:prstGeom>
        </p:spPr>
      </p:pic>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pic>
        <p:nvPicPr>
          <p:cNvPr id="53" name="图片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6052" y="3006771"/>
            <a:ext cx="2423948" cy="1430957"/>
          </a:xfrm>
          <a:prstGeom prst="rect">
            <a:avLst/>
          </a:prstGeom>
        </p:spPr>
      </p:pic>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22" name="流程图: 联系 21"/>
          <p:cNvSpPr/>
          <p:nvPr/>
        </p:nvSpPr>
        <p:spPr>
          <a:xfrm>
            <a:off x="2472072" y="1167374"/>
            <a:ext cx="414720" cy="414720"/>
          </a:xfrm>
          <a:prstGeom prst="flowChartConnector">
            <a:avLst/>
          </a:prstGeom>
          <a:solidFill>
            <a:srgbClr val="017337"/>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25" name="流程图: 联系 24"/>
          <p:cNvSpPr/>
          <p:nvPr/>
        </p:nvSpPr>
        <p:spPr>
          <a:xfrm>
            <a:off x="2229904" y="2890515"/>
            <a:ext cx="414720" cy="414720"/>
          </a:xfrm>
          <a:prstGeom prst="flowChartConnector">
            <a:avLst/>
          </a:prstGeom>
          <a:solidFill>
            <a:srgbClr val="017337"/>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6" name="流程图: 联系 25"/>
          <p:cNvSpPr/>
          <p:nvPr/>
        </p:nvSpPr>
        <p:spPr>
          <a:xfrm>
            <a:off x="2384271" y="4639260"/>
            <a:ext cx="414720" cy="414720"/>
          </a:xfrm>
          <a:prstGeom prst="flowChartConnector">
            <a:avLst/>
          </a:prstGeom>
          <a:solidFill>
            <a:srgbClr val="017337"/>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29" name="流程图: 联系 28"/>
          <p:cNvSpPr/>
          <p:nvPr/>
        </p:nvSpPr>
        <p:spPr>
          <a:xfrm>
            <a:off x="5604355" y="5385017"/>
            <a:ext cx="414720" cy="414720"/>
          </a:xfrm>
          <a:prstGeom prst="flowChartConnector">
            <a:avLst/>
          </a:prstGeom>
          <a:solidFill>
            <a:srgbClr val="017337"/>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pic>
        <p:nvPicPr>
          <p:cNvPr id="38" name="图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8152" y="2698316"/>
            <a:ext cx="2073848" cy="1312575"/>
          </a:xfrm>
          <a:prstGeom prst="rect">
            <a:avLst/>
          </a:prstGeom>
        </p:spPr>
      </p:pic>
      <p:cxnSp>
        <p:nvCxnSpPr>
          <p:cNvPr id="44" name="直接箭头连接符 43"/>
          <p:cNvCxnSpPr/>
          <p:nvPr/>
        </p:nvCxnSpPr>
        <p:spPr>
          <a:xfrm flipV="1">
            <a:off x="6236916" y="3887757"/>
            <a:ext cx="3794627" cy="1589777"/>
          </a:xfrm>
          <a:prstGeom prst="straightConnector1">
            <a:avLst/>
          </a:prstGeom>
          <a:ln w="57150">
            <a:solidFill>
              <a:srgbClr val="017337"/>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235581" y="3137537"/>
            <a:ext cx="2060211" cy="11292"/>
          </a:xfrm>
          <a:prstGeom prst="straightConnector1">
            <a:avLst/>
          </a:prstGeom>
          <a:ln w="57150">
            <a:solidFill>
              <a:srgbClr val="017337"/>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rot="20558853">
            <a:off x="4347137" y="2748369"/>
            <a:ext cx="1534394" cy="461665"/>
          </a:xfrm>
          <a:prstGeom prst="rect">
            <a:avLst/>
          </a:prstGeom>
          <a:noFill/>
        </p:spPr>
        <p:txBody>
          <a:bodyPr wrap="none" rtlCol="0">
            <a:spAutoFit/>
          </a:bodyPr>
          <a:lstStyle/>
          <a:p>
            <a:r>
              <a:rPr lang="en-US" altLang="zh-CN" sz="2400" dirty="0" smtClean="0">
                <a:solidFill>
                  <a:srgbClr val="C00000"/>
                </a:solidFill>
                <a:latin typeface="微软雅黑" panose="020B0503020204020204" pitchFamily="34" charset="-122"/>
                <a:ea typeface="微软雅黑" panose="020B0503020204020204" pitchFamily="34" charset="-122"/>
              </a:rPr>
              <a:t>UWB</a:t>
            </a:r>
            <a:r>
              <a:rPr lang="zh-CN" altLang="en-US" sz="2400" dirty="0" smtClean="0">
                <a:solidFill>
                  <a:srgbClr val="C00000"/>
                </a:solidFill>
                <a:latin typeface="微软雅黑" panose="020B0503020204020204" pitchFamily="34" charset="-122"/>
                <a:ea typeface="微软雅黑" panose="020B0503020204020204" pitchFamily="34" charset="-122"/>
              </a:rPr>
              <a:t>定位</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8362482" y="2608355"/>
            <a:ext cx="1415772" cy="461665"/>
          </a:xfrm>
          <a:prstGeom prst="rect">
            <a:avLst/>
          </a:prstGeom>
        </p:spPr>
        <p:txBody>
          <a:bodyPr wrap="none">
            <a:spAutoFit/>
          </a:bodyPr>
          <a:lstStyle/>
          <a:p>
            <a:r>
              <a:rPr lang="zh-CN" altLang="en-US" sz="2400" dirty="0" smtClean="0">
                <a:solidFill>
                  <a:srgbClr val="017337"/>
                </a:solidFill>
                <a:latin typeface="微软雅黑" panose="020B0503020204020204" pitchFamily="34" charset="-122"/>
                <a:ea typeface="微软雅黑" panose="020B0503020204020204" pitchFamily="34" charset="-122"/>
              </a:rPr>
              <a:t>气体检测</a:t>
            </a:r>
            <a:endParaRPr lang="zh-CN" altLang="en-US" sz="2400" dirty="0">
              <a:solidFill>
                <a:srgbClr val="017337"/>
              </a:solidFill>
              <a:latin typeface="微软雅黑" panose="020B0503020204020204" pitchFamily="34" charset="-122"/>
              <a:ea typeface="微软雅黑" panose="020B0503020204020204" pitchFamily="34" charset="-122"/>
            </a:endParaRPr>
          </a:p>
        </p:txBody>
      </p:sp>
      <p:sp>
        <p:nvSpPr>
          <p:cNvPr id="37" name="矩形 36"/>
          <p:cNvSpPr/>
          <p:nvPr/>
        </p:nvSpPr>
        <p:spPr>
          <a:xfrm>
            <a:off x="7781982" y="3257448"/>
            <a:ext cx="1415772" cy="461665"/>
          </a:xfrm>
          <a:prstGeom prst="rect">
            <a:avLst/>
          </a:prstGeom>
        </p:spPr>
        <p:txBody>
          <a:bodyPr wrap="none">
            <a:spAutoFit/>
          </a:bodyPr>
          <a:lstStyle/>
          <a:p>
            <a:r>
              <a:rPr lang="zh-CN" altLang="en-US" sz="2400" dirty="0" smtClean="0">
                <a:solidFill>
                  <a:srgbClr val="017337"/>
                </a:solidFill>
                <a:latin typeface="微软雅黑" panose="020B0503020204020204" pitchFamily="34" charset="-122"/>
                <a:ea typeface="微软雅黑" panose="020B0503020204020204" pitchFamily="34" charset="-122"/>
              </a:rPr>
              <a:t>体温监控</a:t>
            </a:r>
            <a:endParaRPr lang="zh-CN" altLang="en-US" sz="2400" dirty="0">
              <a:solidFill>
                <a:srgbClr val="017337"/>
              </a:solidFill>
              <a:latin typeface="微软雅黑" panose="020B0503020204020204" pitchFamily="34" charset="-122"/>
              <a:ea typeface="微软雅黑" panose="020B0503020204020204" pitchFamily="34" charset="-122"/>
            </a:endParaRPr>
          </a:p>
        </p:txBody>
      </p:sp>
      <p:sp>
        <p:nvSpPr>
          <p:cNvPr id="39" name="矩形 38"/>
          <p:cNvSpPr/>
          <p:nvPr/>
        </p:nvSpPr>
        <p:spPr>
          <a:xfrm>
            <a:off x="9231324" y="3251437"/>
            <a:ext cx="800219" cy="461665"/>
          </a:xfrm>
          <a:prstGeom prst="rect">
            <a:avLst/>
          </a:prstGeom>
        </p:spPr>
        <p:txBody>
          <a:bodyPr wrap="none">
            <a:spAutoFit/>
          </a:bodyPr>
          <a:lstStyle/>
          <a:p>
            <a:r>
              <a:rPr lang="zh-CN" altLang="en-US" sz="2400" dirty="0" smtClean="0">
                <a:solidFill>
                  <a:srgbClr val="017337"/>
                </a:solidFill>
                <a:latin typeface="微软雅黑" panose="020B0503020204020204" pitchFamily="34" charset="-122"/>
                <a:ea typeface="微软雅黑" panose="020B0503020204020204" pitchFamily="34" charset="-122"/>
              </a:rPr>
              <a:t>图传</a:t>
            </a:r>
            <a:endParaRPr lang="zh-CN" altLang="en-US" sz="2400" dirty="0">
              <a:solidFill>
                <a:srgbClr val="017337"/>
              </a:solidFill>
              <a:latin typeface="微软雅黑" panose="020B0503020204020204" pitchFamily="34" charset="-122"/>
              <a:ea typeface="微软雅黑" panose="020B0503020204020204" pitchFamily="34" charset="-122"/>
            </a:endParaRPr>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整体框架</a:t>
            </a:r>
          </a:p>
        </p:txBody>
      </p:sp>
      <p:sp>
        <p:nvSpPr>
          <p:cNvPr id="45" name="矩形 44"/>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47" name="文本框 46"/>
          <p:cNvSpPr txBox="1"/>
          <p:nvPr/>
        </p:nvSpPr>
        <p:spPr>
          <a:xfrm>
            <a:off x="14972" y="2432917"/>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主体内容</a:t>
            </a:r>
          </a:p>
        </p:txBody>
      </p:sp>
      <p:sp>
        <p:nvSpPr>
          <p:cNvPr id="48" name="文本框 47"/>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50" name="等腰三角形 49"/>
          <p:cNvSpPr/>
          <p:nvPr/>
        </p:nvSpPr>
        <p:spPr>
          <a:xfrm rot="5400000">
            <a:off x="1840181" y="2580249"/>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8345" y="1190729"/>
            <a:ext cx="2423948" cy="1430957"/>
          </a:xfrm>
          <a:prstGeom prst="rect">
            <a:avLst/>
          </a:prstGeom>
        </p:spPr>
      </p:pic>
      <p:pic>
        <p:nvPicPr>
          <p:cNvPr id="55" name="图片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7315" y="4725958"/>
            <a:ext cx="2423948" cy="1430957"/>
          </a:xfrm>
          <a:prstGeom prst="rect">
            <a:avLst/>
          </a:prstGeom>
        </p:spPr>
      </p:pic>
      <p:sp>
        <p:nvSpPr>
          <p:cNvPr id="5" name="左右箭头 4"/>
          <p:cNvSpPr/>
          <p:nvPr/>
        </p:nvSpPr>
        <p:spPr>
          <a:xfrm rot="1582947">
            <a:off x="4673235" y="1964907"/>
            <a:ext cx="1653435" cy="173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左右箭头 39"/>
          <p:cNvSpPr/>
          <p:nvPr/>
        </p:nvSpPr>
        <p:spPr>
          <a:xfrm rot="20470079">
            <a:off x="4388293" y="3269494"/>
            <a:ext cx="1653435" cy="173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左右箭头 41"/>
          <p:cNvSpPr/>
          <p:nvPr/>
        </p:nvSpPr>
        <p:spPr>
          <a:xfrm rot="18942733">
            <a:off x="4555661" y="4261400"/>
            <a:ext cx="2081324" cy="1782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左右箭头 51"/>
          <p:cNvSpPr/>
          <p:nvPr/>
        </p:nvSpPr>
        <p:spPr>
          <a:xfrm rot="17405654">
            <a:off x="5502845" y="4373504"/>
            <a:ext cx="1687615" cy="1844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p:cNvCxnSpPr/>
          <p:nvPr/>
        </p:nvCxnSpPr>
        <p:spPr>
          <a:xfrm>
            <a:off x="5362555" y="1584255"/>
            <a:ext cx="4933237" cy="1124017"/>
          </a:xfrm>
          <a:prstGeom prst="straightConnector1">
            <a:avLst/>
          </a:prstGeom>
          <a:ln w="57150">
            <a:solidFill>
              <a:srgbClr val="017337"/>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325622" y="4167422"/>
            <a:ext cx="1866378" cy="461664"/>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云</a:t>
            </a:r>
            <a:r>
              <a:rPr lang="zh-CN" altLang="en-US" sz="2400" dirty="0" smtClean="0">
                <a:latin typeface="微软雅黑" panose="020B0503020204020204" pitchFamily="34" charset="-122"/>
                <a:ea typeface="微软雅黑" panose="020B0503020204020204" pitchFamily="34" charset="-122"/>
              </a:rPr>
              <a:t>服务器）</a:t>
            </a:r>
            <a:endParaRPr lang="zh-CN" altLang="en-US" sz="2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472072" y="6074985"/>
            <a:ext cx="2475763"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（固定</a:t>
            </a:r>
            <a:r>
              <a:rPr lang="zh-CN" altLang="en-US" sz="2400" dirty="0">
                <a:latin typeface="微软雅黑" panose="020B0503020204020204" pitchFamily="34" charset="-122"/>
                <a:ea typeface="微软雅黑" panose="020B0503020204020204" pitchFamily="34" charset="-122"/>
              </a:rPr>
              <a:t>点</a:t>
            </a:r>
            <a:r>
              <a:rPr lang="zh-CN" altLang="en-US" sz="2400" dirty="0" smtClean="0">
                <a:latin typeface="微软雅黑" panose="020B0503020204020204" pitchFamily="34" charset="-122"/>
                <a:ea typeface="微软雅黑" panose="020B0503020204020204" pitchFamily="34" charset="-122"/>
              </a:rPr>
              <a:t>传感器）</a:t>
            </a:r>
            <a:endParaRPr lang="zh-CN" altLang="en-US" sz="2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705704" y="981031"/>
            <a:ext cx="306223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（移动</a:t>
            </a:r>
            <a:r>
              <a:rPr lang="zh-CN" altLang="en-US" sz="2400" dirty="0" smtClean="0">
                <a:latin typeface="微软雅黑" panose="020B0503020204020204" pitchFamily="34" charset="-122"/>
                <a:ea typeface="微软雅黑" panose="020B0503020204020204" pitchFamily="34" charset="-122"/>
              </a:rPr>
              <a:t>检测平台）</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9052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1" y="-33847"/>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85000"/>
                  </a:schemeClr>
                </a:solidFill>
                <a:latin typeface="微软雅黑" panose="020B0503020204020204" pitchFamily="34" charset="-122"/>
                <a:ea typeface="微软雅黑" panose="020B0503020204020204" pitchFamily="34" charset="-122"/>
              </a:rPr>
              <a:t>环境</a:t>
            </a: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检测部分</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80"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固定点传感器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4371" y="1288017"/>
            <a:ext cx="4096165" cy="3072124"/>
          </a:xfrm>
          <a:prstGeom prst="snip2DiagRect">
            <a:avLst/>
          </a:prstGeom>
          <a:solidFill>
            <a:srgbClr val="FFFFFF">
              <a:shade val="85000"/>
            </a:srgbClr>
          </a:solidFill>
          <a:ln w="88900" cap="sq">
            <a:solidFill>
              <a:srgbClr val="01733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5" name="流程图: 过程 44"/>
          <p:cNvSpPr/>
          <p:nvPr/>
        </p:nvSpPr>
        <p:spPr>
          <a:xfrm>
            <a:off x="2176457" y="4593286"/>
            <a:ext cx="5462128" cy="2093287"/>
          </a:xfrm>
          <a:prstGeom prst="flowChartProcess">
            <a:avLst/>
          </a:prstGeom>
          <a:noFill/>
          <a:ln w="38100">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rgbClr val="017337"/>
                </a:solidFill>
                <a:latin typeface="微软雅黑" panose="020B0503020204020204" pitchFamily="34" charset="-122"/>
                <a:ea typeface="微软雅黑" panose="020B0503020204020204" pitchFamily="34" charset="-122"/>
              </a:rPr>
              <a:t>固定点传感器上有：</a:t>
            </a:r>
            <a:endParaRPr lang="en-US" altLang="zh-CN" sz="1600" b="1" dirty="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风扇</a:t>
            </a:r>
            <a:r>
              <a:rPr lang="en-US" altLang="zh-CN" sz="1600" b="1" dirty="0" smtClean="0">
                <a:solidFill>
                  <a:srgbClr val="017337"/>
                </a:solidFill>
                <a:latin typeface="微软雅黑" panose="020B0503020204020204" pitchFamily="34" charset="-122"/>
                <a:ea typeface="微软雅黑" panose="020B0503020204020204" pitchFamily="34" charset="-122"/>
              </a:rPr>
              <a:t>	2.  </a:t>
            </a:r>
            <a:r>
              <a:rPr lang="zh-CN" altLang="en-US" sz="1600" b="1" dirty="0" smtClean="0">
                <a:solidFill>
                  <a:srgbClr val="017337"/>
                </a:solidFill>
                <a:latin typeface="微软雅黑" panose="020B0503020204020204" pitchFamily="34" charset="-122"/>
                <a:ea typeface="微软雅黑" panose="020B0503020204020204" pitchFamily="34" charset="-122"/>
              </a:rPr>
              <a:t>温度传感器</a:t>
            </a:r>
            <a:r>
              <a:rPr lang="en-US" altLang="zh-CN" sz="1600" b="1" dirty="0">
                <a:solidFill>
                  <a:srgbClr val="017337"/>
                </a:solidFill>
                <a:latin typeface="微软雅黑" panose="020B0503020204020204" pitchFamily="34" charset="-122"/>
                <a:ea typeface="微软雅黑" panose="020B0503020204020204" pitchFamily="34" charset="-122"/>
              </a:rPr>
              <a:t>	</a:t>
            </a:r>
            <a:r>
              <a:rPr lang="en-US" altLang="zh-CN" sz="1600" b="1" dirty="0" smtClean="0">
                <a:solidFill>
                  <a:srgbClr val="017337"/>
                </a:solidFill>
                <a:latin typeface="微软雅黑" panose="020B0503020204020204" pitchFamily="34" charset="-122"/>
                <a:ea typeface="微软雅黑" panose="020B0503020204020204" pitchFamily="34" charset="-122"/>
              </a:rPr>
              <a:t>  3.  H</a:t>
            </a:r>
            <a:r>
              <a:rPr lang="en-US" altLang="zh-CN" sz="1200" b="1" dirty="0" smtClean="0">
                <a:solidFill>
                  <a:srgbClr val="017337"/>
                </a:solidFill>
                <a:latin typeface="微软雅黑" panose="020B0503020204020204" pitchFamily="34" charset="-122"/>
                <a:ea typeface="微软雅黑" panose="020B0503020204020204" pitchFamily="34" charset="-122"/>
              </a:rPr>
              <a:t>2</a:t>
            </a:r>
            <a:r>
              <a:rPr lang="en-US" altLang="zh-CN" sz="1600" b="1" dirty="0" smtClean="0">
                <a:solidFill>
                  <a:srgbClr val="017337"/>
                </a:solidFill>
                <a:latin typeface="微软雅黑" panose="020B0503020204020204" pitchFamily="34" charset="-122"/>
                <a:ea typeface="微软雅黑" panose="020B0503020204020204" pitchFamily="34" charset="-122"/>
              </a:rPr>
              <a:t>S</a:t>
            </a:r>
            <a:r>
              <a:rPr lang="zh-CN" altLang="en-US" sz="1600" b="1" dirty="0" smtClean="0">
                <a:solidFill>
                  <a:srgbClr val="017337"/>
                </a:solidFill>
                <a:latin typeface="微软雅黑" panose="020B0503020204020204" pitchFamily="34" charset="-122"/>
                <a:ea typeface="微软雅黑" panose="020B0503020204020204" pitchFamily="34" charset="-122"/>
              </a:rPr>
              <a:t>气体浓度传感器</a:t>
            </a:r>
            <a:endParaRPr lang="en-US" altLang="zh-CN" sz="1600" b="1" dirty="0">
              <a:solidFill>
                <a:srgbClr val="017337"/>
              </a:solidFill>
              <a:latin typeface="微软雅黑" panose="020B0503020204020204" pitchFamily="34" charset="-122"/>
              <a:ea typeface="微软雅黑" panose="020B0503020204020204" pitchFamily="34" charset="-122"/>
            </a:endParaRPr>
          </a:p>
          <a:p>
            <a:pPr marL="342900" indent="-342900">
              <a:buAutoNum type="arabicPeriod" startAt="4"/>
            </a:pPr>
            <a:r>
              <a:rPr lang="en-US" altLang="zh-CN" sz="1600" b="1" dirty="0" smtClean="0">
                <a:solidFill>
                  <a:srgbClr val="017337"/>
                </a:solidFill>
                <a:latin typeface="微软雅黑" panose="020B0503020204020204" pitchFamily="34" charset="-122"/>
                <a:ea typeface="微软雅黑" panose="020B0503020204020204" pitchFamily="34" charset="-122"/>
              </a:rPr>
              <a:t>CO</a:t>
            </a:r>
            <a:r>
              <a:rPr lang="en-US" altLang="zh-CN" sz="1200" b="1" dirty="0" smtClean="0">
                <a:solidFill>
                  <a:srgbClr val="017337"/>
                </a:solidFill>
                <a:latin typeface="微软雅黑" panose="020B0503020204020204" pitchFamily="34" charset="-122"/>
                <a:ea typeface="微软雅黑" panose="020B0503020204020204" pitchFamily="34" charset="-122"/>
              </a:rPr>
              <a:t>2</a:t>
            </a:r>
            <a:r>
              <a:rPr lang="zh-CN" altLang="en-US" sz="1600" b="1" dirty="0" smtClean="0">
                <a:solidFill>
                  <a:srgbClr val="017337"/>
                </a:solidFill>
                <a:latin typeface="微软雅黑" panose="020B0503020204020204" pitchFamily="34" charset="-122"/>
                <a:ea typeface="微软雅黑" panose="020B0503020204020204" pitchFamily="34" charset="-122"/>
              </a:rPr>
              <a:t>气体浓度传感器器</a:t>
            </a:r>
            <a:r>
              <a:rPr lang="en-US" altLang="zh-CN" sz="1600" b="1" dirty="0">
                <a:solidFill>
                  <a:srgbClr val="017337"/>
                </a:solidFill>
                <a:latin typeface="微软雅黑" panose="020B0503020204020204" pitchFamily="34" charset="-122"/>
                <a:ea typeface="微软雅黑" panose="020B0503020204020204" pitchFamily="34" charset="-122"/>
              </a:rPr>
              <a:t>	</a:t>
            </a:r>
            <a:r>
              <a:rPr lang="en-US" altLang="zh-CN" sz="1600" b="1" dirty="0" smtClean="0">
                <a:solidFill>
                  <a:srgbClr val="017337"/>
                </a:solidFill>
                <a:latin typeface="微软雅黑" panose="020B0503020204020204" pitchFamily="34" charset="-122"/>
                <a:ea typeface="微软雅黑" panose="020B0503020204020204" pitchFamily="34" charset="-122"/>
              </a:rPr>
              <a:t>  5.</a:t>
            </a:r>
            <a:r>
              <a:rPr lang="zh-CN" altLang="en-US" sz="1600" b="1" dirty="0">
                <a:solidFill>
                  <a:srgbClr val="017337"/>
                </a:solidFill>
                <a:latin typeface="微软雅黑" panose="020B0503020204020204" pitchFamily="34" charset="-122"/>
                <a:ea typeface="微软雅黑" panose="020B0503020204020204" pitchFamily="34" charset="-122"/>
              </a:rPr>
              <a:t> </a:t>
            </a:r>
            <a:r>
              <a:rPr lang="zh-CN" altLang="en-US" sz="1600" b="1" dirty="0" smtClean="0">
                <a:solidFill>
                  <a:srgbClr val="017337"/>
                </a:solidFill>
                <a:latin typeface="微软雅黑" panose="020B0503020204020204" pitchFamily="34" charset="-122"/>
                <a:ea typeface="微软雅黑" panose="020B0503020204020204" pitchFamily="34" charset="-122"/>
              </a:rPr>
              <a:t> </a:t>
            </a:r>
            <a:r>
              <a:rPr lang="en-US" altLang="zh-CN" sz="1600" b="1" dirty="0" smtClean="0">
                <a:solidFill>
                  <a:srgbClr val="017337"/>
                </a:solidFill>
                <a:latin typeface="微软雅黑" panose="020B0503020204020204" pitchFamily="34" charset="-122"/>
                <a:ea typeface="微软雅黑" panose="020B0503020204020204" pitchFamily="34" charset="-122"/>
              </a:rPr>
              <a:t>NH</a:t>
            </a:r>
            <a:r>
              <a:rPr lang="en-US" altLang="zh-CN" sz="1200" b="1" dirty="0" smtClean="0">
                <a:solidFill>
                  <a:srgbClr val="017337"/>
                </a:solidFill>
                <a:latin typeface="微软雅黑" panose="020B0503020204020204" pitchFamily="34" charset="-122"/>
                <a:ea typeface="微软雅黑" panose="020B0503020204020204" pitchFamily="34" charset="-122"/>
              </a:rPr>
              <a:t>3</a:t>
            </a:r>
            <a:r>
              <a:rPr lang="zh-CN" altLang="en-US" sz="1600" b="1" dirty="0" smtClean="0">
                <a:solidFill>
                  <a:srgbClr val="017337"/>
                </a:solidFill>
                <a:latin typeface="微软雅黑" panose="020B0503020204020204" pitchFamily="34" charset="-122"/>
                <a:ea typeface="微软雅黑" panose="020B0503020204020204" pitchFamily="34" charset="-122"/>
              </a:rPr>
              <a:t>气体</a:t>
            </a:r>
            <a:r>
              <a:rPr lang="zh-CN" altLang="en-US" sz="1600" b="1" dirty="0">
                <a:solidFill>
                  <a:srgbClr val="017337"/>
                </a:solidFill>
                <a:latin typeface="微软雅黑" panose="020B0503020204020204" pitchFamily="34" charset="-122"/>
                <a:ea typeface="微软雅黑" panose="020B0503020204020204" pitchFamily="34" charset="-122"/>
              </a:rPr>
              <a:t>浓度</a:t>
            </a:r>
            <a:r>
              <a:rPr lang="zh-CN" altLang="en-US" sz="1600" b="1" dirty="0" smtClean="0">
                <a:solidFill>
                  <a:srgbClr val="017337"/>
                </a:solidFill>
                <a:latin typeface="微软雅黑" panose="020B0503020204020204" pitchFamily="34" charset="-122"/>
                <a:ea typeface="微软雅黑" panose="020B0503020204020204" pitchFamily="34" charset="-122"/>
              </a:rPr>
              <a:t>传感器</a:t>
            </a:r>
            <a:endParaRPr lang="en-US" altLang="zh-CN" sz="1600" b="1" dirty="0">
              <a:solidFill>
                <a:srgbClr val="017337"/>
              </a:solidFill>
              <a:latin typeface="微软雅黑" panose="020B0503020204020204" pitchFamily="34" charset="-122"/>
              <a:ea typeface="微软雅黑" panose="020B0503020204020204" pitchFamily="34" charset="-122"/>
            </a:endParaRPr>
          </a:p>
          <a:p>
            <a:pPr marL="342900" indent="-342900">
              <a:buAutoNum type="arabicPeriod" startAt="6"/>
            </a:pPr>
            <a:r>
              <a:rPr lang="en-US" altLang="zh-CN" sz="1600" b="1" dirty="0" smtClean="0">
                <a:solidFill>
                  <a:srgbClr val="017337"/>
                </a:solidFill>
                <a:latin typeface="微软雅黑" panose="020B0503020204020204" pitchFamily="34" charset="-122"/>
                <a:ea typeface="微软雅黑" panose="020B0503020204020204" pitchFamily="34" charset="-122"/>
              </a:rPr>
              <a:t>PM2.5 PM10</a:t>
            </a:r>
            <a:r>
              <a:rPr lang="zh-CN" altLang="en-US" sz="1600" b="1" dirty="0" smtClean="0">
                <a:solidFill>
                  <a:srgbClr val="017337"/>
                </a:solidFill>
                <a:latin typeface="微软雅黑" panose="020B0503020204020204" pitchFamily="34" charset="-122"/>
                <a:ea typeface="微软雅黑" panose="020B0503020204020204" pitchFamily="34" charset="-122"/>
              </a:rPr>
              <a:t>粉尘传感器</a:t>
            </a:r>
            <a:r>
              <a:rPr lang="en-US" altLang="zh-CN" sz="1600" b="1" dirty="0" smtClean="0">
                <a:solidFill>
                  <a:srgbClr val="017337"/>
                </a:solidFill>
                <a:latin typeface="微软雅黑" panose="020B0503020204020204" pitchFamily="34" charset="-122"/>
                <a:ea typeface="微软雅黑" panose="020B0503020204020204" pitchFamily="34" charset="-122"/>
              </a:rPr>
              <a:t>	  8.  </a:t>
            </a:r>
            <a:r>
              <a:rPr lang="zh-CN" altLang="en-US" sz="1600" b="1" dirty="0" smtClean="0">
                <a:solidFill>
                  <a:srgbClr val="017337"/>
                </a:solidFill>
                <a:latin typeface="微软雅黑" panose="020B0503020204020204" pitchFamily="34" charset="-122"/>
                <a:ea typeface="微软雅黑" panose="020B0503020204020204" pitchFamily="34" charset="-122"/>
              </a:rPr>
              <a:t>副控制器</a:t>
            </a:r>
            <a:endParaRPr lang="en-US" altLang="zh-CN" sz="1600" b="1" dirty="0">
              <a:solidFill>
                <a:srgbClr val="017337"/>
              </a:solidFill>
              <a:latin typeface="微软雅黑" panose="020B0503020204020204" pitchFamily="34" charset="-122"/>
              <a:ea typeface="微软雅黑" panose="020B0503020204020204" pitchFamily="34" charset="-122"/>
            </a:endParaRPr>
          </a:p>
          <a:p>
            <a:r>
              <a:rPr lang="en-US" altLang="zh-CN" sz="1600" b="1" dirty="0" smtClean="0">
                <a:solidFill>
                  <a:srgbClr val="017337"/>
                </a:solidFill>
                <a:latin typeface="微软雅黑" panose="020B0503020204020204" pitchFamily="34" charset="-122"/>
                <a:ea typeface="微软雅黑" panose="020B0503020204020204" pitchFamily="34" charset="-122"/>
              </a:rPr>
              <a:t>9.   </a:t>
            </a:r>
            <a:r>
              <a:rPr lang="zh-CN" altLang="en-US" sz="1600" b="1" dirty="0" smtClean="0">
                <a:solidFill>
                  <a:srgbClr val="017337"/>
                </a:solidFill>
                <a:latin typeface="微软雅黑" panose="020B0503020204020204" pitchFamily="34" charset="-122"/>
                <a:ea typeface="微软雅黑" panose="020B0503020204020204" pitchFamily="34" charset="-122"/>
              </a:rPr>
              <a:t>电池</a:t>
            </a:r>
            <a:r>
              <a:rPr lang="en-US" altLang="zh-CN" sz="1600" b="1" dirty="0">
                <a:solidFill>
                  <a:srgbClr val="017337"/>
                </a:solidFill>
                <a:latin typeface="微软雅黑" panose="020B0503020204020204" pitchFamily="34" charset="-122"/>
                <a:ea typeface="微软雅黑" panose="020B0503020204020204" pitchFamily="34" charset="-122"/>
              </a:rPr>
              <a:t>	</a:t>
            </a:r>
            <a:r>
              <a:rPr lang="en-US" altLang="zh-CN" sz="1600" b="1" dirty="0" smtClean="0">
                <a:solidFill>
                  <a:srgbClr val="017337"/>
                </a:solidFill>
                <a:latin typeface="微软雅黑" panose="020B0503020204020204" pitchFamily="34" charset="-122"/>
                <a:ea typeface="微软雅黑" panose="020B0503020204020204" pitchFamily="34" charset="-122"/>
              </a:rPr>
              <a:t>		  10.  </a:t>
            </a:r>
            <a:r>
              <a:rPr lang="zh-CN" altLang="en-US" sz="1600" b="1" dirty="0" smtClean="0">
                <a:solidFill>
                  <a:srgbClr val="017337"/>
                </a:solidFill>
                <a:latin typeface="微软雅黑" panose="020B0503020204020204" pitchFamily="34" charset="-122"/>
                <a:ea typeface="微软雅黑" panose="020B0503020204020204" pitchFamily="34" charset="-122"/>
              </a:rPr>
              <a:t>湿度传感器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p:txBody>
      </p:sp>
      <p:sp>
        <p:nvSpPr>
          <p:cNvPr id="50" name="矩形 49"/>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53" name="文本框 52"/>
          <p:cNvSpPr txBox="1"/>
          <p:nvPr/>
        </p:nvSpPr>
        <p:spPr>
          <a:xfrm>
            <a:off x="14972" y="2432917"/>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主体内容</a:t>
            </a:r>
          </a:p>
        </p:txBody>
      </p:sp>
      <p:sp>
        <p:nvSpPr>
          <p:cNvPr id="55" name="文本框 54"/>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60" name="等腰三角形 59"/>
          <p:cNvSpPr/>
          <p:nvPr/>
        </p:nvSpPr>
        <p:spPr>
          <a:xfrm rot="5400000">
            <a:off x="1840181" y="2580249"/>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1180" y="820074"/>
            <a:ext cx="4286615" cy="3692760"/>
          </a:xfrm>
          <a:prstGeom prst="rect">
            <a:avLst/>
          </a:prstGeom>
        </p:spPr>
      </p:pic>
    </p:spTree>
    <p:extLst>
      <p:ext uri="{BB962C8B-B14F-4D97-AF65-F5344CB8AC3E}">
        <p14:creationId xmlns:p14="http://schemas.microsoft.com/office/powerpoint/2010/main" val="37040848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09" y="68136"/>
            <a:ext cx="8459323" cy="5224443"/>
          </a:xfrm>
          <a:prstGeom prst="rect">
            <a:avLst/>
          </a:prstGeom>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气体检测部分</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80"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移动点传感器</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8196146" y="4547044"/>
            <a:ext cx="3561636" cy="20310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创新性采用了固定点检测与移动巡检相结合的方法，在全区域内任意一点，精确定位，获取该点的环境因子的动态信息。</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17" name="矩形 16"/>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20" name="文本框 19"/>
          <p:cNvSpPr txBox="1"/>
          <p:nvPr/>
        </p:nvSpPr>
        <p:spPr>
          <a:xfrm>
            <a:off x="14972" y="2432917"/>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主体内容</a:t>
            </a:r>
          </a:p>
        </p:txBody>
      </p:sp>
      <p:sp>
        <p:nvSpPr>
          <p:cNvPr id="21" name="文本框 20"/>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5400000">
            <a:off x="1840181" y="2580249"/>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2987058" y="4382321"/>
            <a:ext cx="2991038" cy="2222502"/>
          </a:xfrm>
          <a:prstGeom prst="rect">
            <a:avLst/>
          </a:prstGeom>
          <a:noFill/>
          <a:ln w="38100">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rgbClr val="017337"/>
                </a:solidFill>
                <a:latin typeface="微软雅黑" panose="020B0503020204020204" pitchFamily="34" charset="-122"/>
                <a:ea typeface="微软雅黑" panose="020B0503020204020204" pitchFamily="34" charset="-122"/>
              </a:rPr>
              <a:t>折叠伸缩装置上搭载：</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温度传感器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en-US" altLang="zh-CN" sz="1600" b="1" dirty="0" smtClean="0">
                <a:solidFill>
                  <a:srgbClr val="017337"/>
                </a:solidFill>
                <a:latin typeface="微软雅黑" panose="020B0503020204020204" pitchFamily="34" charset="-122"/>
                <a:ea typeface="微软雅黑" panose="020B0503020204020204" pitchFamily="34" charset="-122"/>
              </a:rPr>
              <a:t>PM2.5 PM10</a:t>
            </a:r>
            <a:r>
              <a:rPr lang="zh-CN" altLang="en-US" sz="1600" b="1" dirty="0" smtClean="0">
                <a:solidFill>
                  <a:srgbClr val="017337"/>
                </a:solidFill>
                <a:latin typeface="微软雅黑" panose="020B0503020204020204" pitchFamily="34" charset="-122"/>
                <a:ea typeface="微软雅黑" panose="020B0503020204020204" pitchFamily="34" charset="-122"/>
              </a:rPr>
              <a:t>粉尘传感器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en-US" altLang="zh-CN" sz="1600" b="1" dirty="0" smtClean="0">
                <a:solidFill>
                  <a:srgbClr val="017337"/>
                </a:solidFill>
                <a:latin typeface="微软雅黑" panose="020B0503020204020204" pitchFamily="34" charset="-122"/>
                <a:ea typeface="微软雅黑" panose="020B0503020204020204" pitchFamily="34" charset="-122"/>
              </a:rPr>
              <a:t>NH</a:t>
            </a:r>
            <a:r>
              <a:rPr lang="en-US" altLang="zh-CN" sz="1200" b="1" dirty="0" smtClean="0">
                <a:solidFill>
                  <a:srgbClr val="017337"/>
                </a:solidFill>
                <a:latin typeface="微软雅黑" panose="020B0503020204020204" pitchFamily="34" charset="-122"/>
                <a:ea typeface="微软雅黑" panose="020B0503020204020204" pitchFamily="34" charset="-122"/>
              </a:rPr>
              <a:t>3</a:t>
            </a:r>
            <a:r>
              <a:rPr lang="zh-CN" altLang="en-US" sz="1600" b="1" dirty="0">
                <a:solidFill>
                  <a:srgbClr val="017337"/>
                </a:solidFill>
                <a:latin typeface="微软雅黑" panose="020B0503020204020204" pitchFamily="34" charset="-122"/>
                <a:ea typeface="微软雅黑" panose="020B0503020204020204" pitchFamily="34" charset="-122"/>
              </a:rPr>
              <a:t>气体浓度</a:t>
            </a:r>
            <a:r>
              <a:rPr lang="zh-CN" altLang="en-US" sz="1600" b="1" dirty="0" smtClean="0">
                <a:solidFill>
                  <a:srgbClr val="017337"/>
                </a:solidFill>
                <a:latin typeface="微软雅黑" panose="020B0503020204020204" pitchFamily="34" charset="-122"/>
                <a:ea typeface="微软雅黑" panose="020B0503020204020204" pitchFamily="34" charset="-122"/>
              </a:rPr>
              <a:t>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en-US" altLang="zh-CN" sz="1600" b="1" dirty="0" smtClean="0">
                <a:solidFill>
                  <a:srgbClr val="017337"/>
                </a:solidFill>
                <a:latin typeface="微软雅黑" panose="020B0503020204020204" pitchFamily="34" charset="-122"/>
                <a:ea typeface="微软雅黑" panose="020B0503020204020204" pitchFamily="34" charset="-122"/>
              </a:rPr>
              <a:t>H</a:t>
            </a:r>
            <a:r>
              <a:rPr lang="en-US" altLang="zh-CN" sz="1200" b="1" dirty="0" smtClean="0">
                <a:solidFill>
                  <a:srgbClr val="017337"/>
                </a:solidFill>
                <a:latin typeface="微软雅黑" panose="020B0503020204020204" pitchFamily="34" charset="-122"/>
                <a:ea typeface="微软雅黑" panose="020B0503020204020204" pitchFamily="34" charset="-122"/>
              </a:rPr>
              <a:t>2</a:t>
            </a:r>
            <a:r>
              <a:rPr lang="en-US" altLang="zh-CN" sz="1600" b="1" dirty="0" smtClean="0">
                <a:solidFill>
                  <a:srgbClr val="017337"/>
                </a:solidFill>
                <a:latin typeface="微软雅黑" panose="020B0503020204020204" pitchFamily="34" charset="-122"/>
                <a:ea typeface="微软雅黑" panose="020B0503020204020204" pitchFamily="34" charset="-122"/>
              </a:rPr>
              <a:t>S</a:t>
            </a:r>
            <a:r>
              <a:rPr lang="zh-CN" altLang="en-US" sz="1600" b="1" dirty="0">
                <a:solidFill>
                  <a:srgbClr val="017337"/>
                </a:solidFill>
                <a:latin typeface="微软雅黑" panose="020B0503020204020204" pitchFamily="34" charset="-122"/>
                <a:ea typeface="微软雅黑" panose="020B0503020204020204" pitchFamily="34" charset="-122"/>
              </a:rPr>
              <a:t>气体浓度</a:t>
            </a:r>
            <a:r>
              <a:rPr lang="zh-CN" altLang="en-US" sz="1600" b="1" dirty="0" smtClean="0">
                <a:solidFill>
                  <a:srgbClr val="017337"/>
                </a:solidFill>
                <a:latin typeface="微软雅黑" panose="020B0503020204020204" pitchFamily="34" charset="-122"/>
                <a:ea typeface="微软雅黑" panose="020B0503020204020204" pitchFamily="34" charset="-122"/>
              </a:rPr>
              <a:t>传感器</a:t>
            </a:r>
            <a:endParaRPr lang="en-US" altLang="zh-CN" sz="1600" b="1" dirty="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长远</a:t>
            </a:r>
            <a:r>
              <a:rPr lang="zh-CN" altLang="en-US" sz="1600" b="1" dirty="0">
                <a:solidFill>
                  <a:srgbClr val="017337"/>
                </a:solidFill>
                <a:latin typeface="微软雅黑" panose="020B0503020204020204" pitchFamily="34" charset="-122"/>
                <a:ea typeface="微软雅黑" panose="020B0503020204020204" pitchFamily="34" charset="-122"/>
              </a:rPr>
              <a:t>距离红外测温</a:t>
            </a:r>
            <a:r>
              <a:rPr lang="zh-CN" altLang="en-US" sz="1600" b="1" dirty="0" smtClean="0">
                <a:solidFill>
                  <a:srgbClr val="017337"/>
                </a:solidFill>
                <a:latin typeface="微软雅黑" panose="020B0503020204020204" pitchFamily="34" charset="-122"/>
                <a:ea typeface="微软雅黑" panose="020B0503020204020204" pitchFamily="34" charset="-122"/>
              </a:rPr>
              <a:t>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en-US" altLang="zh-CN" sz="1600" b="1" dirty="0" smtClean="0">
                <a:solidFill>
                  <a:srgbClr val="017337"/>
                </a:solidFill>
                <a:latin typeface="微软雅黑" panose="020B0503020204020204" pitchFamily="34" charset="-122"/>
                <a:ea typeface="微软雅黑" panose="020B0503020204020204" pitchFamily="34" charset="-122"/>
              </a:rPr>
              <a:t>UWB</a:t>
            </a:r>
            <a:r>
              <a:rPr lang="zh-CN" altLang="en-US" sz="1600" b="1" dirty="0" smtClean="0">
                <a:solidFill>
                  <a:srgbClr val="017337"/>
                </a:solidFill>
                <a:latin typeface="微软雅黑" panose="020B0503020204020204" pitchFamily="34" charset="-122"/>
                <a:ea typeface="微软雅黑" panose="020B0503020204020204" pitchFamily="34" charset="-122"/>
              </a:rPr>
              <a:t>定位标签</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en-US" altLang="zh-CN" sz="1600" b="1" dirty="0" smtClean="0">
                <a:solidFill>
                  <a:srgbClr val="017337"/>
                </a:solidFill>
                <a:latin typeface="微软雅黑" panose="020B0503020204020204" pitchFamily="34" charset="-122"/>
                <a:ea typeface="微软雅黑" panose="020B0503020204020204" pitchFamily="34" charset="-122"/>
              </a:rPr>
              <a:t>CO</a:t>
            </a:r>
            <a:r>
              <a:rPr lang="en-US" altLang="zh-CN" sz="1200" b="1" dirty="0" smtClean="0">
                <a:solidFill>
                  <a:srgbClr val="017337"/>
                </a:solidFill>
                <a:latin typeface="微软雅黑" panose="020B0503020204020204" pitchFamily="34" charset="-122"/>
                <a:ea typeface="微软雅黑" panose="020B0503020204020204" pitchFamily="34" charset="-122"/>
              </a:rPr>
              <a:t>2</a:t>
            </a:r>
            <a:r>
              <a:rPr lang="zh-CN" altLang="en-US" sz="1600" b="1" dirty="0" smtClean="0">
                <a:solidFill>
                  <a:srgbClr val="017337"/>
                </a:solidFill>
                <a:latin typeface="微软雅黑" panose="020B0503020204020204" pitchFamily="34" charset="-122"/>
                <a:ea typeface="微软雅黑" panose="020B0503020204020204" pitchFamily="34" charset="-122"/>
              </a:rPr>
              <a:t>气体浓度传感器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2243" y="839651"/>
            <a:ext cx="5213454" cy="3884864"/>
          </a:xfrm>
          <a:prstGeom prst="rect">
            <a:avLst/>
          </a:prstGeom>
        </p:spPr>
      </p:pic>
    </p:spTree>
    <p:extLst>
      <p:ext uri="{BB962C8B-B14F-4D97-AF65-F5344CB8AC3E}">
        <p14:creationId xmlns:p14="http://schemas.microsoft.com/office/powerpoint/2010/main" val="8335490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畜禽监测部分</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80" y="250138"/>
            <a:ext cx="2722035"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畜禽检测模块</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469" y="1029439"/>
            <a:ext cx="3231041" cy="4371918"/>
          </a:xfrm>
          <a:prstGeom prst="snip2DiagRect">
            <a:avLst/>
          </a:prstGeom>
          <a:solidFill>
            <a:srgbClr val="FFFFFF">
              <a:shade val="85000"/>
            </a:srgbClr>
          </a:solidFill>
          <a:ln w="88900" cap="sq">
            <a:solidFill>
              <a:srgbClr val="01733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流程图: 过程 16"/>
          <p:cNvSpPr/>
          <p:nvPr/>
        </p:nvSpPr>
        <p:spPr>
          <a:xfrm>
            <a:off x="9517422" y="419354"/>
            <a:ext cx="2575795" cy="1971166"/>
          </a:xfrm>
          <a:prstGeom prst="flowChartProcess">
            <a:avLst/>
          </a:prstGeom>
          <a:noFill/>
          <a:ln w="38100">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畜禽检测模块包括</a:t>
            </a:r>
            <a:r>
              <a:rPr lang="zh-CN" altLang="en-US" b="1" dirty="0" smtClean="0">
                <a:solidFill>
                  <a:schemeClr val="tx1"/>
                </a:solidFill>
                <a:latin typeface="微软雅黑" panose="020B0503020204020204" pitchFamily="34" charset="-122"/>
                <a:ea typeface="微软雅黑" panose="020B0503020204020204" pitchFamily="34" charset="-122"/>
              </a:rPr>
              <a:t>图像传输</a:t>
            </a:r>
            <a:r>
              <a:rPr lang="zh-CN" altLang="en-US" b="1" dirty="0" smtClean="0">
                <a:solidFill>
                  <a:srgbClr val="017337"/>
                </a:solidFill>
                <a:latin typeface="微软雅黑" panose="020B0503020204020204" pitchFamily="34" charset="-122"/>
                <a:ea typeface="微软雅黑" panose="020B0503020204020204" pitchFamily="34" charset="-122"/>
              </a:rPr>
              <a:t>模块与</a:t>
            </a:r>
            <a:r>
              <a:rPr lang="zh-CN" altLang="en-US" b="1" dirty="0" smtClean="0">
                <a:solidFill>
                  <a:schemeClr val="tx1"/>
                </a:solidFill>
                <a:latin typeface="微软雅黑" panose="020B0503020204020204" pitchFamily="34" charset="-122"/>
                <a:ea typeface="微软雅黑" panose="020B0503020204020204" pitchFamily="34" charset="-122"/>
              </a:rPr>
              <a:t>长远距离红外测温</a:t>
            </a:r>
            <a:r>
              <a:rPr lang="zh-CN" altLang="en-US" b="1" dirty="0" smtClean="0">
                <a:solidFill>
                  <a:srgbClr val="017337"/>
                </a:solidFill>
                <a:latin typeface="微软雅黑" panose="020B0503020204020204" pitchFamily="34" charset="-122"/>
                <a:ea typeface="微软雅黑" panose="020B0503020204020204" pitchFamily="34" charset="-122"/>
              </a:rPr>
              <a:t>模块，模块采用两个舵机来实现摄像头与红外测温的</a:t>
            </a:r>
            <a:r>
              <a:rPr lang="en-US" altLang="zh-CN" b="1" dirty="0" smtClean="0">
                <a:solidFill>
                  <a:schemeClr val="tx1"/>
                </a:solidFill>
                <a:latin typeface="微软雅黑" panose="020B0503020204020204" pitchFamily="34" charset="-122"/>
                <a:ea typeface="微软雅黑" panose="020B0503020204020204" pitchFamily="34" charset="-122"/>
              </a:rPr>
              <a:t>360°</a:t>
            </a:r>
            <a:r>
              <a:rPr lang="zh-CN" altLang="en-US" b="1" dirty="0" smtClean="0">
                <a:solidFill>
                  <a:srgbClr val="017337"/>
                </a:solidFill>
                <a:latin typeface="微软雅黑" panose="020B0503020204020204" pitchFamily="34" charset="-122"/>
                <a:ea typeface="微软雅黑" panose="020B0503020204020204" pitchFamily="34" charset="-122"/>
              </a:rPr>
              <a:t>监测。</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22" name="矩形 21"/>
          <p:cNvSpPr/>
          <p:nvPr/>
        </p:nvSpPr>
        <p:spPr>
          <a:xfrm>
            <a:off x="9517423" y="3977709"/>
            <a:ext cx="2655076" cy="1930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用户端可实时查看畜禽</a:t>
            </a:r>
            <a:r>
              <a:rPr lang="zh-CN" altLang="en-US" b="1" dirty="0" smtClean="0">
                <a:solidFill>
                  <a:schemeClr val="tx1"/>
                </a:solidFill>
                <a:latin typeface="微软雅黑" panose="020B0503020204020204" pitchFamily="34" charset="-122"/>
                <a:ea typeface="微软雅黑" panose="020B0503020204020204" pitchFamily="34" charset="-122"/>
              </a:rPr>
              <a:t>体温</a:t>
            </a:r>
            <a:r>
              <a:rPr lang="zh-CN" altLang="en-US" b="1" dirty="0" smtClean="0">
                <a:solidFill>
                  <a:srgbClr val="017337"/>
                </a:solidFill>
                <a:latin typeface="微软雅黑" panose="020B0503020204020204" pitchFamily="34" charset="-122"/>
                <a:ea typeface="微软雅黑" panose="020B0503020204020204" pitchFamily="34" charset="-122"/>
              </a:rPr>
              <a:t>，</a:t>
            </a:r>
            <a:r>
              <a:rPr lang="zh-CN" altLang="en-US" b="1" dirty="0" smtClean="0">
                <a:solidFill>
                  <a:schemeClr val="tx1"/>
                </a:solidFill>
                <a:latin typeface="微软雅黑" panose="020B0503020204020204" pitchFamily="34" charset="-122"/>
                <a:ea typeface="微软雅黑" panose="020B0503020204020204" pitchFamily="34" charset="-122"/>
              </a:rPr>
              <a:t>体表</a:t>
            </a:r>
            <a:r>
              <a:rPr lang="zh-CN" altLang="en-US" b="1" dirty="0" smtClean="0">
                <a:solidFill>
                  <a:srgbClr val="017337"/>
                </a:solidFill>
                <a:latin typeface="微软雅黑" panose="020B0503020204020204" pitchFamily="34" charset="-122"/>
                <a:ea typeface="微软雅黑" panose="020B0503020204020204" pitchFamily="34" charset="-122"/>
              </a:rPr>
              <a:t>及</a:t>
            </a:r>
            <a:r>
              <a:rPr lang="zh-CN" altLang="en-US" b="1" dirty="0" smtClean="0">
                <a:solidFill>
                  <a:schemeClr val="tx1"/>
                </a:solidFill>
                <a:latin typeface="微软雅黑" panose="020B0503020204020204" pitchFamily="34" charset="-122"/>
                <a:ea typeface="微软雅黑" panose="020B0503020204020204" pitchFamily="34" charset="-122"/>
              </a:rPr>
              <a:t>行为状况</a:t>
            </a:r>
            <a:r>
              <a:rPr lang="zh-CN" altLang="en-US" b="1" dirty="0" smtClean="0">
                <a:solidFill>
                  <a:srgbClr val="017337"/>
                </a:solidFill>
                <a:latin typeface="微软雅黑" panose="020B0503020204020204" pitchFamily="34" charset="-122"/>
                <a:ea typeface="微软雅黑" panose="020B0503020204020204" pitchFamily="34" charset="-122"/>
              </a:rPr>
              <a:t>，可用来发现畜禽口蹄疫，非洲猪瘟等异常情形。</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23" name="矩形 22"/>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25" name="文本框 24"/>
          <p:cNvSpPr txBox="1"/>
          <p:nvPr/>
        </p:nvSpPr>
        <p:spPr>
          <a:xfrm>
            <a:off x="14972" y="2432917"/>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主体内容</a:t>
            </a:r>
          </a:p>
        </p:txBody>
      </p:sp>
      <p:sp>
        <p:nvSpPr>
          <p:cNvPr id="26" name="文本框 25"/>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28" name="等腰三角形 27"/>
          <p:cNvSpPr/>
          <p:nvPr/>
        </p:nvSpPr>
        <p:spPr>
          <a:xfrm rot="5400000">
            <a:off x="1840181" y="2580249"/>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0181" y="956673"/>
            <a:ext cx="3367265" cy="4216521"/>
          </a:xfrm>
          <a:prstGeom prst="rect">
            <a:avLst/>
          </a:prstGeom>
        </p:spPr>
      </p:pic>
      <p:sp>
        <p:nvSpPr>
          <p:cNvPr id="20" name="矩形 19"/>
          <p:cNvSpPr/>
          <p:nvPr/>
        </p:nvSpPr>
        <p:spPr>
          <a:xfrm>
            <a:off x="2666186" y="5274030"/>
            <a:ext cx="2761061" cy="1343414"/>
          </a:xfrm>
          <a:prstGeom prst="rect">
            <a:avLst/>
          </a:prstGeom>
          <a:noFill/>
          <a:ln w="38100">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rgbClr val="017337"/>
                </a:solidFill>
                <a:latin typeface="微软雅黑" panose="020B0503020204020204" pitchFamily="34" charset="-122"/>
                <a:ea typeface="微软雅黑" panose="020B0503020204020204" pitchFamily="34" charset="-122"/>
              </a:rPr>
              <a:t>折叠伸缩装置上搭载：</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摄像头</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长远</a:t>
            </a:r>
            <a:r>
              <a:rPr lang="zh-CN" altLang="en-US" sz="1600" b="1" dirty="0">
                <a:solidFill>
                  <a:srgbClr val="017337"/>
                </a:solidFill>
                <a:latin typeface="微软雅黑" panose="020B0503020204020204" pitchFamily="34" charset="-122"/>
                <a:ea typeface="微软雅黑" panose="020B0503020204020204" pitchFamily="34" charset="-122"/>
              </a:rPr>
              <a:t>距离红外测温</a:t>
            </a:r>
            <a:r>
              <a:rPr lang="zh-CN" altLang="en-US" sz="1600" b="1" dirty="0" smtClean="0">
                <a:solidFill>
                  <a:srgbClr val="017337"/>
                </a:solidFill>
                <a:latin typeface="微软雅黑" panose="020B0503020204020204" pitchFamily="34" charset="-122"/>
                <a:ea typeface="微软雅黑" panose="020B0503020204020204" pitchFamily="34" charset="-122"/>
              </a:rPr>
              <a:t>传感器</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第一舵机</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第二舵机</a:t>
            </a:r>
            <a:endParaRPr lang="en-US" altLang="zh-CN" sz="1600" b="1" dirty="0" smtClean="0">
              <a:solidFill>
                <a:srgbClr val="01733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56881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130"/>
            <a:ext cx="12274379" cy="6848346"/>
          </a:xfrm>
          <a:prstGeom prst="rect">
            <a:avLst/>
          </a:prstGeom>
          <a:solidFill>
            <a:srgbClr val="017337"/>
          </a:solidFill>
          <a:ln>
            <a:solidFill>
              <a:srgbClr val="017337"/>
            </a:solidFill>
          </a:ln>
          <a:effectLst>
            <a:glow rad="25400">
              <a:schemeClr val="accent1">
                <a:alpha val="40000"/>
              </a:schemeClr>
            </a:glow>
          </a:effectLst>
        </p:spPr>
      </p:pic>
      <p:sp>
        <p:nvSpPr>
          <p:cNvPr id="34" name="矩形 33"/>
          <p:cNvSpPr/>
          <p:nvPr/>
        </p:nvSpPr>
        <p:spPr>
          <a:xfrm>
            <a:off x="0" y="0"/>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017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723275"/>
          </a:xfrm>
          <a:prstGeom prst="rect">
            <a:avLst/>
          </a:prstGeom>
        </p:spPr>
        <p:txBody>
          <a:bodyPr wrap="square">
            <a:spAutoFit/>
          </a:bodyPr>
          <a:lstStyle/>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sp>
        <p:nvSpPr>
          <p:cNvPr id="4" name="内容占位符 3"/>
          <p:cNvSpPr>
            <a:spLocks noGrp="1"/>
          </p:cNvSpPr>
          <p:nvPr>
            <p:ph idx="1"/>
          </p:nvPr>
        </p:nvSpPr>
        <p:spPr>
          <a:xfrm>
            <a:off x="2252523" y="567891"/>
            <a:ext cx="10649385" cy="6195808"/>
          </a:xfrm>
        </p:spPr>
        <p:txBody>
          <a:bodyPr>
            <a:normAutofit/>
          </a:bodyPr>
          <a:lstStyle/>
          <a:p>
            <a:pPr marL="0" indent="0">
              <a:buNone/>
            </a:pPr>
            <a:endParaRPr lang="en-US" altLang="zh-CN" dirty="0" smtClean="0"/>
          </a:p>
          <a:p>
            <a:pPr marL="0" indent="0">
              <a:buNone/>
            </a:pPr>
            <a:endParaRPr lang="en-US" altLang="zh-CN" dirty="0" smtClean="0"/>
          </a:p>
        </p:txBody>
      </p:sp>
      <p:sp>
        <p:nvSpPr>
          <p:cNvPr id="41" name="五边形 40"/>
          <p:cNvSpPr/>
          <p:nvPr/>
        </p:nvSpPr>
        <p:spPr>
          <a:xfrm>
            <a:off x="2384271"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85000"/>
                  </a:schemeClr>
                </a:solidFill>
                <a:latin typeface="微软雅黑" panose="020B0503020204020204" pitchFamily="34" charset="-122"/>
                <a:ea typeface="微软雅黑" panose="020B0503020204020204" pitchFamily="34" charset="-122"/>
              </a:rPr>
              <a:t>平台搬运部分</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32" name="五边形 31"/>
          <p:cNvSpPr/>
          <p:nvPr/>
        </p:nvSpPr>
        <p:spPr>
          <a:xfrm>
            <a:off x="4726980" y="250138"/>
            <a:ext cx="2310147" cy="633046"/>
          </a:xfrm>
          <a:prstGeom prst="homePlate">
            <a:avLst/>
          </a:prstGeom>
          <a:solidFill>
            <a:srgbClr val="1A814B"/>
          </a:solidFill>
          <a:ln>
            <a:solidFill>
              <a:srgbClr val="1A81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拖猪装置</a:t>
            </a:r>
          </a:p>
        </p:txBody>
      </p:sp>
      <p:sp>
        <p:nvSpPr>
          <p:cNvPr id="10" name="流程图: 过程 9"/>
          <p:cNvSpPr/>
          <p:nvPr/>
        </p:nvSpPr>
        <p:spPr>
          <a:xfrm>
            <a:off x="2894859" y="5295815"/>
            <a:ext cx="3006610" cy="1253673"/>
          </a:xfrm>
          <a:prstGeom prst="flowChartProcess">
            <a:avLst/>
          </a:prstGeom>
          <a:noFill/>
          <a:ln w="38100">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rgbClr val="017337"/>
                </a:solidFill>
                <a:latin typeface="微软雅黑" panose="020B0503020204020204" pitchFamily="34" charset="-122"/>
                <a:ea typeface="微软雅黑" panose="020B0503020204020204" pitchFamily="34" charset="-122"/>
              </a:rPr>
              <a:t>拖猪装置包括：</a:t>
            </a:r>
            <a:endParaRPr lang="en-US" altLang="zh-CN" sz="1600" b="1" dirty="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拖猪板</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斜坡</a:t>
            </a:r>
            <a:endParaRPr lang="en-US" altLang="zh-CN" sz="1600" b="1" dirty="0" smtClean="0">
              <a:solidFill>
                <a:srgbClr val="017337"/>
              </a:solidFill>
              <a:latin typeface="微软雅黑" panose="020B0503020204020204" pitchFamily="34" charset="-122"/>
              <a:ea typeface="微软雅黑" panose="020B0503020204020204" pitchFamily="34" charset="-122"/>
            </a:endParaRPr>
          </a:p>
          <a:p>
            <a:pPr marL="342900" indent="-342900">
              <a:buAutoNum type="arabicPeriod"/>
            </a:pPr>
            <a:r>
              <a:rPr lang="zh-CN" altLang="en-US" sz="1600" b="1" dirty="0" smtClean="0">
                <a:solidFill>
                  <a:srgbClr val="017337"/>
                </a:solidFill>
                <a:latin typeface="微软雅黑" panose="020B0503020204020204" pitchFamily="34" charset="-122"/>
                <a:ea typeface="微软雅黑" panose="020B0503020204020204" pitchFamily="34" charset="-122"/>
              </a:rPr>
              <a:t>电动绞盘</a:t>
            </a:r>
            <a:endParaRPr lang="en-US" altLang="zh-CN" sz="1600" b="1" dirty="0" smtClean="0">
              <a:solidFill>
                <a:srgbClr val="017337"/>
              </a:solidFill>
              <a:latin typeface="微软雅黑" panose="020B0503020204020204" pitchFamily="34" charset="-122"/>
              <a:ea typeface="微软雅黑" panose="020B0503020204020204" pitchFamily="34" charset="-122"/>
            </a:endParaRPr>
          </a:p>
        </p:txBody>
      </p:sp>
      <p:sp>
        <p:nvSpPr>
          <p:cNvPr id="12" name="矩形 11"/>
          <p:cNvSpPr/>
          <p:nvPr/>
        </p:nvSpPr>
        <p:spPr>
          <a:xfrm>
            <a:off x="7627433" y="4873083"/>
            <a:ext cx="3666161" cy="167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rgbClr val="017337"/>
                </a:solidFill>
                <a:latin typeface="微软雅黑" panose="020B0503020204020204" pitchFamily="34" charset="-122"/>
                <a:ea typeface="微软雅黑" panose="020B0503020204020204" pitchFamily="34" charset="-122"/>
              </a:rPr>
              <a:t>创新点：</a:t>
            </a:r>
            <a:endParaRPr lang="en-US" altLang="zh-CN" b="1" dirty="0" smtClean="0">
              <a:solidFill>
                <a:srgbClr val="017337"/>
              </a:solidFill>
              <a:latin typeface="微软雅黑" panose="020B0503020204020204" pitchFamily="34" charset="-122"/>
              <a:ea typeface="微软雅黑" panose="020B0503020204020204" pitchFamily="34" charset="-122"/>
            </a:endParaRPr>
          </a:p>
          <a:p>
            <a:r>
              <a:rPr lang="zh-CN" altLang="en-US" b="1" dirty="0" smtClean="0">
                <a:solidFill>
                  <a:srgbClr val="017337"/>
                </a:solidFill>
                <a:latin typeface="微软雅黑" panose="020B0503020204020204" pitchFamily="34" charset="-122"/>
                <a:ea typeface="微软雅黑" panose="020B0503020204020204" pitchFamily="34" charset="-122"/>
              </a:rPr>
              <a:t>为充分利用平台移动功能，考虑到畜禽养殖场室内物资搬运与畜禽转移的困难，设计了一个拖运平台，搬运质量为</a:t>
            </a:r>
            <a:r>
              <a:rPr lang="en-US" altLang="zh-CN" b="1" dirty="0" smtClean="0">
                <a:solidFill>
                  <a:srgbClr val="017337"/>
                </a:solidFill>
                <a:latin typeface="微软雅黑" panose="020B0503020204020204" pitchFamily="34" charset="-122"/>
                <a:ea typeface="微软雅黑" panose="020B0503020204020204" pitchFamily="34" charset="-122"/>
              </a:rPr>
              <a:t>250Kg</a:t>
            </a:r>
            <a:r>
              <a:rPr lang="zh-CN" altLang="en-US" b="1" dirty="0" smtClean="0">
                <a:solidFill>
                  <a:srgbClr val="017337"/>
                </a:solidFill>
                <a:latin typeface="微软雅黑" panose="020B0503020204020204" pitchFamily="34" charset="-122"/>
                <a:ea typeface="微软雅黑" panose="020B0503020204020204" pitchFamily="34" charset="-122"/>
              </a:rPr>
              <a:t>。</a:t>
            </a:r>
            <a:endParaRPr lang="zh-CN" altLang="en-US" b="1" dirty="0">
              <a:solidFill>
                <a:srgbClr val="017337"/>
              </a:solidFill>
              <a:latin typeface="微软雅黑" panose="020B0503020204020204" pitchFamily="34" charset="-122"/>
              <a:ea typeface="微软雅黑" panose="020B0503020204020204" pitchFamily="34" charset="-122"/>
            </a:endParaRPr>
          </a:p>
        </p:txBody>
      </p:sp>
      <p:sp>
        <p:nvSpPr>
          <p:cNvPr id="13" name="矩形 12"/>
          <p:cNvSpPr/>
          <p:nvPr/>
        </p:nvSpPr>
        <p:spPr>
          <a:xfrm rot="16200000">
            <a:off x="-2552913" y="2456864"/>
            <a:ext cx="6865299" cy="1951571"/>
          </a:xfrm>
          <a:prstGeom prst="rect">
            <a:avLst/>
          </a:prstGeom>
          <a:solidFill>
            <a:srgbClr val="017337">
              <a:alpha val="90000"/>
            </a:srgbClr>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972" y="956673"/>
            <a:ext cx="2340191" cy="523220"/>
          </a:xfrm>
          <a:prstGeom prst="rect">
            <a:avLst/>
          </a:prstGeom>
          <a:noFill/>
        </p:spPr>
        <p:txBody>
          <a:bodyPr wrap="square" rtlCol="0">
            <a:spAutoFit/>
          </a:bodyPr>
          <a:lstStyle/>
          <a:p>
            <a:r>
              <a:rPr lang="zh-CN" altLang="en-US" sz="2800" dirty="0">
                <a:solidFill>
                  <a:schemeClr val="bg2"/>
                </a:solidFill>
                <a:latin typeface="微软雅黑" panose="020B0503020204020204" pitchFamily="34" charset="-122"/>
                <a:ea typeface="微软雅黑" panose="020B0503020204020204" pitchFamily="34" charset="-122"/>
              </a:rPr>
              <a:t>研究背景</a:t>
            </a:r>
          </a:p>
        </p:txBody>
      </p:sp>
      <p:sp>
        <p:nvSpPr>
          <p:cNvPr id="15" name="文本框 14"/>
          <p:cNvSpPr txBox="1"/>
          <p:nvPr/>
        </p:nvSpPr>
        <p:spPr>
          <a:xfrm>
            <a:off x="14972" y="2432917"/>
            <a:ext cx="234019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主体内容</a:t>
            </a:r>
          </a:p>
        </p:txBody>
      </p:sp>
      <p:sp>
        <p:nvSpPr>
          <p:cNvPr id="16" name="文本框 15"/>
          <p:cNvSpPr txBox="1"/>
          <p:nvPr/>
        </p:nvSpPr>
        <p:spPr>
          <a:xfrm>
            <a:off x="14972" y="3909161"/>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应用技术</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4972" y="5385405"/>
            <a:ext cx="2340191" cy="523220"/>
          </a:xfrm>
          <a:prstGeom prst="rect">
            <a:avLst/>
          </a:prstGeom>
          <a:noFill/>
        </p:spPr>
        <p:txBody>
          <a:bodyPr wrap="square" rtlCol="0">
            <a:spAutoFit/>
          </a:bodyPr>
          <a:lstStyle/>
          <a:p>
            <a:r>
              <a:rPr lang="zh-CN" altLang="en-US" sz="2800" dirty="0" smtClean="0">
                <a:solidFill>
                  <a:schemeClr val="bg2"/>
                </a:solidFill>
                <a:latin typeface="微软雅黑" panose="020B0503020204020204" pitchFamily="34" charset="-122"/>
                <a:ea typeface="微软雅黑" panose="020B0503020204020204" pitchFamily="34" charset="-122"/>
              </a:rPr>
              <a:t>总结展望</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5400000">
            <a:off x="1840181" y="2580249"/>
            <a:ext cx="361184" cy="311367"/>
          </a:xfrm>
          <a:prstGeom prst="triangle">
            <a:avLst/>
          </a:prstGeom>
          <a:solidFill>
            <a:srgbClr val="1A814B"/>
          </a:solidFill>
          <a:ln>
            <a:solidFill>
              <a:srgbClr val="0173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573" y="1684264"/>
            <a:ext cx="5165029" cy="274811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836" y="1768610"/>
            <a:ext cx="5184093" cy="3224142"/>
          </a:xfrm>
          <a:prstGeom prst="rect">
            <a:avLst/>
          </a:prstGeom>
        </p:spPr>
      </p:pic>
    </p:spTree>
    <p:extLst>
      <p:ext uri="{BB962C8B-B14F-4D97-AF65-F5344CB8AC3E}">
        <p14:creationId xmlns:p14="http://schemas.microsoft.com/office/powerpoint/2010/main" val="4600365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96241D"/>
      </a:accent1>
      <a:accent2>
        <a:srgbClr val="DF1F31"/>
      </a:accent2>
      <a:accent3>
        <a:srgbClr val="1B164F"/>
      </a:accent3>
      <a:accent4>
        <a:srgbClr val="666666"/>
      </a:accent4>
      <a:accent5>
        <a:srgbClr val="909090"/>
      </a:accent5>
      <a:accent6>
        <a:srgbClr val="ACACAC"/>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96241D"/>
    </a:accent1>
    <a:accent2>
      <a:srgbClr val="DF1F31"/>
    </a:accent2>
    <a:accent3>
      <a:srgbClr val="1B164F"/>
    </a:accent3>
    <a:accent4>
      <a:srgbClr val="666666"/>
    </a:accent4>
    <a:accent5>
      <a:srgbClr val="909090"/>
    </a:accent5>
    <a:accent6>
      <a:srgbClr val="ACACAC"/>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96241D"/>
    </a:accent1>
    <a:accent2>
      <a:srgbClr val="DF1F31"/>
    </a:accent2>
    <a:accent3>
      <a:srgbClr val="1B164F"/>
    </a:accent3>
    <a:accent4>
      <a:srgbClr val="666666"/>
    </a:accent4>
    <a:accent5>
      <a:srgbClr val="909090"/>
    </a:accent5>
    <a:accent6>
      <a:srgbClr val="ACACAC"/>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8001</TotalTime>
  <Words>994</Words>
  <Application>Microsoft Office PowerPoint</Application>
  <PresentationFormat>宽屏</PresentationFormat>
  <Paragraphs>206</Paragraphs>
  <Slides>16</Slides>
  <Notes>16</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宋体</vt:lpstr>
      <vt:lpstr>微软雅黑</vt:lpstr>
      <vt:lpstr>微软雅黑 Light</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416</cp:revision>
  <dcterms:created xsi:type="dcterms:W3CDTF">2017-05-12T04:51:00Z</dcterms:created>
  <dcterms:modified xsi:type="dcterms:W3CDTF">2019-03-10T08:12:54Z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